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68.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76.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16.xml"/>
  <Override ContentType="application/vnd.openxmlformats-officedocument.presentationml.notesSlide+xml" PartName="/ppt/notesSlides/notesSlide1.xml"/>
  <Override ContentType="application/vnd.openxmlformats-officedocument.presentationml.notesSlide+xml" PartName="/ppt/notesSlides/notesSlide196.xml"/>
  <Override ContentType="application/vnd.openxmlformats-officedocument.presentationml.notesSlide+xml" PartName="/ppt/notesSlides/notesSlide105.xml"/>
  <Override ContentType="application/vnd.openxmlformats-officedocument.presentationml.notesSlide+xml" PartName="/ppt/notesSlides/notesSlide148.xml"/>
  <Override ContentType="application/vnd.openxmlformats-officedocument.presentationml.notesSlide+xml" PartName="/ppt/notesSlides/notesSlide202.xml"/>
  <Override ContentType="application/vnd.openxmlformats-officedocument.presentationml.notesSlide+xml" PartName="/ppt/notesSlides/notesSlide39.xml"/>
  <Override ContentType="application/vnd.openxmlformats-officedocument.presentationml.notesSlide+xml" PartName="/ppt/notesSlides/notesSlide137.xml"/>
  <Override ContentType="application/vnd.openxmlformats-officedocument.presentationml.notesSlide+xml" PartName="/ppt/notesSlides/notesSlide87.xml"/>
  <Override ContentType="application/vnd.openxmlformats-officedocument.presentationml.notesSlide+xml" PartName="/ppt/notesSlides/notesSlide4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110.xml"/>
  <Override ContentType="application/vnd.openxmlformats-officedocument.presentationml.notesSlide+xml" PartName="/ppt/notesSlides/notesSlide184.xml"/>
  <Override ContentType="application/vnd.openxmlformats-officedocument.presentationml.notesSlide+xml" PartName="/ppt/notesSlides/notesSlide75.xml"/>
  <Override ContentType="application/vnd.openxmlformats-officedocument.presentationml.notesSlide+xml" PartName="/ppt/notesSlides/notesSlide180.xml"/>
  <Override ContentType="application/vnd.openxmlformats-officedocument.presentationml.notesSlide+xml" PartName="/ppt/notesSlides/notesSlide172.xml"/>
  <Override ContentType="application/vnd.openxmlformats-officedocument.presentationml.notesSlide+xml" PartName="/ppt/notesSlides/notesSlide9.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15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52.xml"/>
  <Override ContentType="application/vnd.openxmlformats-officedocument.presentationml.notesSlide+xml" PartName="/ppt/notesSlides/notesSlide35.xml"/>
  <Override ContentType="application/vnd.openxmlformats-officedocument.presentationml.notesSlide+xml" PartName="/ppt/notesSlides/notesSlide161.xml"/>
  <Override ContentType="application/vnd.openxmlformats-officedocument.presentationml.notesSlide+xml" PartName="/ppt/notesSlides/notesSlide5.xml"/>
  <Override ContentType="application/vnd.openxmlformats-officedocument.presentationml.notesSlide+xml" PartName="/ppt/notesSlides/notesSlide187.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24.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177.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13.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95.xml"/>
  <Override ContentType="application/vnd.openxmlformats-officedocument.presentationml.notesSlide+xml" PartName="/ppt/notesSlides/notesSlide183.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167.xml"/>
  <Override ContentType="application/vnd.openxmlformats-officedocument.presentationml.notesSlide+xml" PartName="/ppt/notesSlides/notesSlide140.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49.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28.xml"/>
  <Override ContentType="application/vnd.openxmlformats-officedocument.presentationml.notesSlide+xml" PartName="/ppt/notesSlides/notesSlide139.xml"/>
  <Override ContentType="application/vnd.openxmlformats-officedocument.presentationml.notesSlide+xml" PartName="/ppt/notesSlides/notesSlide55.xml"/>
  <Override ContentType="application/vnd.openxmlformats-officedocument.presentationml.notesSlide+xml" PartName="/ppt/notesSlides/notesSlide156.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199.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90.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173.xml"/>
  <Override ContentType="application/vnd.openxmlformats-officedocument.presentationml.notesSlide+xml" PartName="/ppt/notesSlides/notesSlide128.xml"/>
  <Override ContentType="application/vnd.openxmlformats-officedocument.presentationml.notesSlide+xml" PartName="/ppt/notesSlides/notesSlide162.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102.xml"/>
  <Override ContentType="application/vnd.openxmlformats-officedocument.presentationml.notesSlide+xml" PartName="/ppt/notesSlides/notesSlide8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88.xml"/>
  <Override ContentType="application/vnd.openxmlformats-officedocument.presentationml.notesSlide+xml" PartName="/ppt/notesSlides/notesSlide3.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86.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94.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166.xml"/>
  <Override ContentType="application/vnd.openxmlformats-officedocument.presentationml.notesSlide+xml" PartName="/ppt/notesSlides/notesSlide182.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78.xml"/>
  <Override ContentType="application/vnd.openxmlformats-officedocument.presentationml.notesSlide+xml" PartName="/ppt/notesSlides/notesSlide26.xml"/>
  <Override ContentType="application/vnd.openxmlformats-officedocument.presentationml.notesSlide+xml" PartName="/ppt/notesSlides/notesSlide135.xml"/>
  <Override ContentType="application/vnd.openxmlformats-officedocument.presentationml.notesSlide+xml" PartName="/ppt/notesSlides/notesSlide93.xml"/>
  <Override ContentType="application/vnd.openxmlformats-officedocument.presentationml.notesSlide+xml" PartName="/ppt/notesSlides/notesSlide57.xml"/>
  <Override ContentType="application/vnd.openxmlformats-officedocument.presentationml.notesSlide+xml" PartName="/ppt/notesSlides/notesSlide123.xml"/>
  <Override ContentType="application/vnd.openxmlformats-officedocument.presentationml.notesSlide+xml" PartName="/ppt/notesSlides/notesSlide171.xml"/>
  <Override ContentType="application/vnd.openxmlformats-officedocument.presentationml.notesSlide+xml" PartName="/ppt/notesSlides/notesSlide14.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163.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98.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155.xml"/>
  <Override ContentType="application/vnd.openxmlformats-officedocument.presentationml.notesSlide+xml" PartName="/ppt/notesSlides/notesSlide189.xml"/>
  <Override ContentType="application/vnd.openxmlformats-officedocument.presentationml.notesSlide+xml" PartName="/ppt/notesSlides/notesSlide46.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11.xml"/>
  <Override ContentType="application/vnd.openxmlformats-officedocument.presentationml.notesSlide+xml" PartName="/ppt/notesSlides/notesSlide120.xml"/>
  <Override ContentType="application/vnd.openxmlformats-officedocument.presentationml.notesSlide+xml" PartName="/ppt/notesSlides/notesSlide201.xml"/>
  <Override ContentType="application/vnd.openxmlformats-officedocument.presentationml.notesSlide+xml" PartName="/ppt/notesSlides/notesSlide1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9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65.xml"/>
  <Override ContentType="application/vnd.openxmlformats-officedocument.presentationml.notesSlide+xml" PartName="/ppt/notesSlides/notesSlide174.xml"/>
  <Override ContentType="application/vnd.openxmlformats-officedocument.presentationml.notesSlide+xml" PartName="/ppt/notesSlides/notesSlide92.xml"/>
  <Override ContentType="application/vnd.openxmlformats-officedocument.presentationml.notesSlide+xml" PartName="/ppt/notesSlides/notesSlide193.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116.xml"/>
  <Override ContentType="application/vnd.openxmlformats-officedocument.presentationml.notesSlide+xml" PartName="/ppt/notesSlides/notesSlide15.xml"/>
  <Override ContentType="application/vnd.openxmlformats-officedocument.presentationml.notesSlide+xml" PartName="/ppt/notesSlides/notesSlide159.xml"/>
  <Override ContentType="application/vnd.openxmlformats-officedocument.presentationml.notesSlide+xml" PartName="/ppt/notesSlides/notesSlide185.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69.xml"/>
  <Override ContentType="application/vnd.openxmlformats-officedocument.presentationml.notesSlide+xml" PartName="/ppt/notesSlides/notesSlide108.xml"/>
  <Override ContentType="application/vnd.openxmlformats-officedocument.presentationml.notesSlide+xml" PartName="/ppt/notesSlides/notesSlide25.xml"/>
  <Override ContentType="application/vnd.openxmlformats-officedocument.presentationml.notesSlide+xml" PartName="/ppt/notesSlides/notesSlide160.xml"/>
  <Override ContentType="application/vnd.openxmlformats-officedocument.presentationml.notesSlide+xml" PartName="/ppt/notesSlides/notesSlide43.xml"/>
  <Override ContentType="application/vnd.openxmlformats-officedocument.presentationml.notesSlide+xml" PartName="/ppt/notesSlides/notesSlide86.xml"/>
  <Override ContentType="application/vnd.openxmlformats-officedocument.presentationml.notesSlide+xml" PartName="/ppt/notesSlides/notesSlide179.xml"/>
  <Override ContentType="application/vnd.openxmlformats-officedocument.presentationml.notesSlide+xml" PartName="/ppt/notesSlides/notesSlide165.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74.xml"/>
  <Override ContentType="application/vnd.openxmlformats-officedocument.presentationml.notesSlide+xml" PartName="/ppt/notesSlides/notesSlide170.xml"/>
  <Override ContentType="application/vnd.openxmlformats-officedocument.presentationml.notesSlide+xml" PartName="/ppt/notesSlides/notesSlide197.xml"/>
  <Override ContentType="application/vnd.openxmlformats-officedocument.presentationml.notesSlide+xml" PartName="/ppt/notesSlides/notesSlide58.xml"/>
  <Override ContentType="application/vnd.openxmlformats-officedocument.presentationml.notesSlide+xml" PartName="/ppt/notesSlides/notesSlide154.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70.xml"/>
  <Override ContentType="application/vnd.openxmlformats-officedocument.presentationml.notesSlide+xml" PartName="/ppt/notesSlides/notesSlide111.xml"/>
  <Override ContentType="application/vnd.openxmlformats-officedocument.presentationml.notesSlide+xml" PartName="/ppt/notesSlides/notesSlide200.xml"/>
  <Override ContentType="application/vnd.openxmlformats-officedocument.presentationml.notesSlide+xml" PartName="/ppt/notesSlides/notesSlide181.xml"/>
  <Override ContentType="application/vnd.openxmlformats-officedocument.presentationml.notesSlide+xml" PartName="/ppt/notesSlides/notesSlide47.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164.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96.xml"/>
  <Override ContentType="application/vnd.openxmlformats-officedocument.presentationml.notesSlide+xml" PartName="/ppt/notesSlides/notesSlide192.xml"/>
  <Override ContentType="application/vnd.openxmlformats-officedocument.presentationml.notesSlide+xml" PartName="/ppt/notesSlides/notesSlide19.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158.xml"/>
  <Override ContentType="application/vnd.openxmlformats-officedocument.presentationml.notesSlide+xml" PartName="/ppt/notesSlides/notesSlide175.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164.xml"/>
  <Override ContentType="application/vnd.openxmlformats-officedocument.presentationml.slide+xml" PartName="/ppt/slides/slide43.xml"/>
  <Override ContentType="application/vnd.openxmlformats-officedocument.presentationml.slide+xml" PartName="/ppt/slides/slide199.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202.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72.xml"/>
  <Override ContentType="application/vnd.openxmlformats-officedocument.presentationml.slide+xml" PartName="/ppt/slides/slide19.xml"/>
  <Override ContentType="application/vnd.openxmlformats-officedocument.presentationml.slide+xml" PartName="/ppt/slides/slide5.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94.xml"/>
  <Override ContentType="application/vnd.openxmlformats-officedocument.presentationml.slide+xml" PartName="/ppt/slides/slide156.xml"/>
  <Override ContentType="application/vnd.openxmlformats-officedocument.presentationml.slide+xml" PartName="/ppt/slides/slide71.xml"/>
  <Override ContentType="application/vnd.openxmlformats-officedocument.presentationml.slide+xml" PartName="/ppt/slides/slide179.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36.xml"/>
  <Override ContentType="application/vnd.openxmlformats-officedocument.presentationml.slide+xml" PartName="/ppt/slides/slide184.xml"/>
  <Override ContentType="application/vnd.openxmlformats-officedocument.presentationml.slide+xml" PartName="/ppt/slides/slide141.xml"/>
  <Override ContentType="application/vnd.openxmlformats-officedocument.presentationml.slide+xml" PartName="/ppt/slides/slide82.xml"/>
  <Override ContentType="application/vnd.openxmlformats-officedocument.presentationml.slide+xml" PartName="/ppt/slides/slide9.xml"/>
  <Override ContentType="application/vnd.openxmlformats-officedocument.presentationml.slide+xml" PartName="/ppt/slides/slide16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187.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20.xml"/>
  <Override ContentType="application/vnd.openxmlformats-officedocument.presentationml.slide+xml" PartName="/ppt/slides/slide16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195.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59.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176.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180.xml"/>
  <Override ContentType="application/vnd.openxmlformats-officedocument.presentationml.slide+xml" PartName="/ppt/slides/slide18.xml"/>
  <Override ContentType="application/vnd.openxmlformats-officedocument.presentationml.slide+xml" PartName="/ppt/slides/slide201.xml"/>
  <Override ContentType="application/vnd.openxmlformats-officedocument.presentationml.slide+xml" PartName="/ppt/slides/slide52.xml"/>
  <Override ContentType="application/vnd.openxmlformats-officedocument.presentationml.slide+xml" PartName="/ppt/slides/slide95.xml"/>
  <Override ContentType="application/vnd.openxmlformats-officedocument.presentationml.slide+xml" PartName="/ppt/slides/slide181.xml"/>
  <Override ContentType="application/vnd.openxmlformats-officedocument.presentationml.slide+xml" PartName="/ppt/slides/slide157.xml"/>
  <Override ContentType="application/vnd.openxmlformats-officedocument.presentationml.slide+xml" PartName="/ppt/slides/slide77.xml"/>
  <Override ContentType="application/vnd.openxmlformats-officedocument.presentationml.slide+xml" PartName="/ppt/slides/slide165.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47.xml"/>
  <Override ContentType="application/vnd.openxmlformats-officedocument.presentationml.slide+xml" PartName="/ppt/slides/slide191.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153.xml"/>
  <Override ContentType="application/vnd.openxmlformats-officedocument.presentationml.slide+xml" PartName="/ppt/slides/slide67.xml"/>
  <Override ContentType="application/vnd.openxmlformats-officedocument.presentationml.slide+xml" PartName="/ppt/slides/slide196.xml"/>
  <Override ContentType="application/vnd.openxmlformats-officedocument.presentationml.slide+xml" PartName="/ppt/slides/slide171.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169.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86.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60.xml"/>
  <Override ContentType="application/vnd.openxmlformats-officedocument.presentationml.slide+xml" PartName="/ppt/slides/slide100.xml"/>
  <Override ContentType="application/vnd.openxmlformats-officedocument.presentationml.slide+xml" PartName="/ppt/slides/slide90.xml"/>
  <Override ContentType="application/vnd.openxmlformats-officedocument.presentationml.slide+xml" PartName="/ppt/slides/slide143.xml"/>
  <Override ContentType="application/vnd.openxmlformats-officedocument.presentationml.slide+xml" PartName="/ppt/slides/slide132.xml"/>
  <Override ContentType="application/vnd.openxmlformats-officedocument.presentationml.slide+xml" PartName="/ppt/slides/slide62.xml"/>
  <Override ContentType="application/vnd.openxmlformats-officedocument.presentationml.slide+xml" PartName="/ppt/slides/slide175.xml"/>
  <Override ContentType="application/vnd.openxmlformats-officedocument.presentationml.slide+xml" PartName="/ppt/slides/slide1.xml"/>
  <Override ContentType="application/vnd.openxmlformats-officedocument.presentationml.slide+xml" PartName="/ppt/slides/slide192.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200.xml"/>
  <Override ContentType="application/vnd.openxmlformats-officedocument.presentationml.slide+xml" PartName="/ppt/slides/slide88.xml"/>
  <Override ContentType="application/vnd.openxmlformats-officedocument.presentationml.slide+xml" PartName="/ppt/slides/slide158.xml"/>
  <Override ContentType="application/vnd.openxmlformats-officedocument.presentationml.slide+xml" PartName="/ppt/slides/slide115.xml"/>
  <Override ContentType="application/vnd.openxmlformats-officedocument.presentationml.slide+xml" PartName="/ppt/slides/slide3.xml"/>
  <Override ContentType="application/vnd.openxmlformats-officedocument.presentationml.slide+xml" PartName="/ppt/slides/slide182.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5.xml"/>
  <Override ContentType="application/vnd.openxmlformats-officedocument.presentationml.slide+xml" PartName="/ppt/slides/slide174.xml"/>
  <Override ContentType="application/vnd.openxmlformats-officedocument.presentationml.slide+xml" PartName="/ppt/slides/slide190.xml"/>
  <Override ContentType="application/vnd.openxmlformats-officedocument.presentationml.slide+xml" PartName="/ppt/slides/slide33.xml"/>
  <Override ContentType="application/vnd.openxmlformats-officedocument.presentationml.slide+xml" PartName="/ppt/slides/slide68.xml"/>
  <Override ContentType="application/vnd.openxmlformats-officedocument.presentationml.slide+xml" PartName="/ppt/slides/slide170.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166.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4.xml"/>
  <Override ContentType="application/vnd.openxmlformats-officedocument.presentationml.slide+xml" PartName="/ppt/slides/slide197.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185.xml"/>
  <Override ContentType="application/vnd.openxmlformats-officedocument.presentationml.slide+xml" PartName="/ppt/slides/slide65.xml"/>
  <Override ContentType="application/vnd.openxmlformats-officedocument.presentationml.slide+xml" PartName="/ppt/slides/slide118.xml"/>
  <Override ContentType="application/vnd.openxmlformats-officedocument.presentationml.slide+xml" PartName="/ppt/slides/slide142.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178.xml"/>
  <Override ContentType="application/vnd.openxmlformats-officedocument.presentationml.slide+xml" PartName="/ppt/slides/slide29.xml"/>
  <Override ContentType="application/vnd.openxmlformats-officedocument.presentationml.slide+xml" PartName="/ppt/slides/slide76.xml"/>
  <Override ContentType="application/vnd.openxmlformats-officedocument.presentationml.slide+xml" PartName="/ppt/slides/slide131.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14.xml"/>
  <Override ContentType="application/vnd.openxmlformats-officedocument.presentationml.slide+xml" PartName="/ppt/slides/slide163.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89.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57.xml"/>
  <Override ContentType="application/vnd.openxmlformats-officedocument.presentationml.slide+xml" PartName="/ppt/slides/slide44.xml"/>
  <Override ContentType="application/vnd.openxmlformats-officedocument.presentationml.slide+xml" PartName="/ppt/slides/slide193.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198.xml"/>
  <Override ContentType="application/vnd.openxmlformats-officedocument.presentationml.slide+xml" PartName="/ppt/slides/slide15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130.xml"/>
  <Override ContentType="application/vnd.openxmlformats-officedocument.presentationml.slide+xml" PartName="/ppt/slides/slide173.xml"/>
  <Override ContentType="application/vnd.openxmlformats-officedocument.presentationml.slide+xml" PartName="/ppt/slides/slide16.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83.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149.xml"/>
  <Override ContentType="application/vnd.openxmlformats-officedocument.presentationml.slide+xml" PartName="/ppt/slides/slide124.xml"/>
  <Override ContentType="application/vnd.openxmlformats-officedocument.presentationml.slide+xml" PartName="/ppt/slides/slide106.xml"/>
  <Override ContentType="application/vnd.openxmlformats-officedocument.presentationml.slide+xml" PartName="/ppt/slides/slide167.xml"/>
  <Override ContentType="application/vnd.openxmlformats-officedocument.presentationml.slide+xml" PartName="/ppt/slides/slide70.xml"/>
  <Override ContentType="application/vnd.openxmlformats-officedocument.presentationml.slide+xml" PartName="/ppt/slides/slide194.xml"/>
  <Override ContentType="application/vnd.openxmlformats-officedocument.presentationml.slide+xml" PartName="/ppt/slides/slide151.xml"/>
  <Override ContentType="application/vnd.openxmlformats-officedocument.presentationml.slide+xml" PartName="/ppt/slides/slide177.xml"/>
  <Override ContentType="application/vnd.openxmlformats-officedocument.presentationml.slide+xml" PartName="/ppt/slides/slide134.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145.xml"/>
  <Override ContentType="application/vnd.openxmlformats-officedocument.presentationml.slide+xml" PartName="/ppt/slides/slide188.xml"/>
  <Override ContentType="application/vnd.openxmlformats-officedocument.presentationml.slide+xml" PartName="/ppt/slides/slide162.xml"/>
  <Override ContentType="application/vnd.openxmlformats-officedocument.presentationml.slide+xml" PartName="/ppt/slides/slide32.xml"/>
  <Override ContentType="application/vnd.openxmlformats-officedocument.presentationml.slide+xml" PartName="/ppt/slides/slide75.xml"/>
  <Override ContentType="application/vnd.openxmlformats-officedocument.presentationml.slide+xml" PartName="/ppt/slides/slide58.xml"/>
  <Override ContentType="application/vnd.openxmlformats-officedocument.presentationml.slide+xml" PartName="/ppt/slides/slide15.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 id="378" r:id="rId128"/>
    <p:sldId id="379" r:id="rId129"/>
    <p:sldId id="380" r:id="rId130"/>
    <p:sldId id="381" r:id="rId131"/>
    <p:sldId id="382" r:id="rId132"/>
    <p:sldId id="383" r:id="rId133"/>
    <p:sldId id="384" r:id="rId134"/>
    <p:sldId id="385" r:id="rId135"/>
    <p:sldId id="386" r:id="rId136"/>
    <p:sldId id="387" r:id="rId137"/>
    <p:sldId id="388" r:id="rId138"/>
    <p:sldId id="389" r:id="rId139"/>
    <p:sldId id="390" r:id="rId140"/>
    <p:sldId id="391" r:id="rId141"/>
    <p:sldId id="392" r:id="rId142"/>
    <p:sldId id="393" r:id="rId143"/>
    <p:sldId id="394" r:id="rId144"/>
    <p:sldId id="395" r:id="rId145"/>
    <p:sldId id="396" r:id="rId146"/>
    <p:sldId id="397" r:id="rId147"/>
    <p:sldId id="398" r:id="rId148"/>
    <p:sldId id="399" r:id="rId149"/>
    <p:sldId id="400" r:id="rId150"/>
    <p:sldId id="401" r:id="rId151"/>
    <p:sldId id="402" r:id="rId152"/>
    <p:sldId id="403" r:id="rId153"/>
    <p:sldId id="404" r:id="rId154"/>
    <p:sldId id="405" r:id="rId155"/>
    <p:sldId id="406" r:id="rId156"/>
    <p:sldId id="407" r:id="rId157"/>
    <p:sldId id="408" r:id="rId158"/>
    <p:sldId id="409" r:id="rId159"/>
    <p:sldId id="410" r:id="rId160"/>
    <p:sldId id="411" r:id="rId161"/>
    <p:sldId id="412" r:id="rId162"/>
    <p:sldId id="413" r:id="rId163"/>
    <p:sldId id="414" r:id="rId164"/>
    <p:sldId id="415" r:id="rId165"/>
    <p:sldId id="416" r:id="rId166"/>
    <p:sldId id="417" r:id="rId167"/>
    <p:sldId id="418" r:id="rId168"/>
    <p:sldId id="419" r:id="rId169"/>
    <p:sldId id="420" r:id="rId170"/>
    <p:sldId id="421" r:id="rId171"/>
    <p:sldId id="422" r:id="rId172"/>
    <p:sldId id="423" r:id="rId173"/>
    <p:sldId id="424" r:id="rId174"/>
    <p:sldId id="425" r:id="rId175"/>
    <p:sldId id="426" r:id="rId176"/>
    <p:sldId id="427" r:id="rId177"/>
    <p:sldId id="428" r:id="rId178"/>
    <p:sldId id="429" r:id="rId179"/>
    <p:sldId id="430" r:id="rId180"/>
    <p:sldId id="431" r:id="rId181"/>
    <p:sldId id="432" r:id="rId182"/>
    <p:sldId id="433" r:id="rId183"/>
    <p:sldId id="434" r:id="rId184"/>
    <p:sldId id="435" r:id="rId185"/>
    <p:sldId id="436" r:id="rId186"/>
    <p:sldId id="437" r:id="rId187"/>
    <p:sldId id="438" r:id="rId188"/>
    <p:sldId id="439" r:id="rId189"/>
    <p:sldId id="440" r:id="rId190"/>
    <p:sldId id="441" r:id="rId191"/>
    <p:sldId id="442" r:id="rId192"/>
    <p:sldId id="443" r:id="rId193"/>
    <p:sldId id="444" r:id="rId194"/>
    <p:sldId id="445" r:id="rId195"/>
    <p:sldId id="446" r:id="rId196"/>
    <p:sldId id="447" r:id="rId197"/>
    <p:sldId id="448" r:id="rId198"/>
    <p:sldId id="449" r:id="rId199"/>
    <p:sldId id="450" r:id="rId200"/>
    <p:sldId id="451" r:id="rId201"/>
    <p:sldId id="452" r:id="rId202"/>
    <p:sldId id="453" r:id="rId203"/>
    <p:sldId id="454" r:id="rId204"/>
    <p:sldId id="455" r:id="rId205"/>
    <p:sldId id="456" r:id="rId206"/>
    <p:sldId id="457" r:id="rId207"/>
  </p:sldIdLst>
  <p:sldSz cy="6858000" cx="12192000"/>
  <p:notesSz cx="6858000" cy="9144000"/>
  <p:embeddedFontLst>
    <p:embeddedFont>
      <p:font typeface="Play"/>
      <p:regular r:id="rId208"/>
      <p:bold r:id="rId209"/>
    </p:embeddedFont>
    <p:embeddedFont>
      <p:font typeface="Inter"/>
      <p:regular r:id="rId210"/>
      <p:bold r:id="rId211"/>
      <p:italic r:id="rId212"/>
      <p:boldItalic r:id="rId2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88351CC-8E22-48A5-BABA-B8AB7E8A7EB5}">
  <a:tblStyle styleId="{288351CC-8E22-48A5-BABA-B8AB7E8A7EB5}"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190" Type="http://schemas.openxmlformats.org/officeDocument/2006/relationships/slide" Target="slides/slide18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194" Type="http://schemas.openxmlformats.org/officeDocument/2006/relationships/slide" Target="slides/slide189.xml"/><Relationship Id="rId43" Type="http://schemas.openxmlformats.org/officeDocument/2006/relationships/slide" Target="slides/slide38.xml"/><Relationship Id="rId193" Type="http://schemas.openxmlformats.org/officeDocument/2006/relationships/slide" Target="slides/slide188.xml"/><Relationship Id="rId46" Type="http://schemas.openxmlformats.org/officeDocument/2006/relationships/slide" Target="slides/slide41.xml"/><Relationship Id="rId192" Type="http://schemas.openxmlformats.org/officeDocument/2006/relationships/slide" Target="slides/slide187.xml"/><Relationship Id="rId45" Type="http://schemas.openxmlformats.org/officeDocument/2006/relationships/slide" Target="slides/slide40.xml"/><Relationship Id="rId191" Type="http://schemas.openxmlformats.org/officeDocument/2006/relationships/slide" Target="slides/slide186.xml"/><Relationship Id="rId48" Type="http://schemas.openxmlformats.org/officeDocument/2006/relationships/slide" Target="slides/slide43.xml"/><Relationship Id="rId187" Type="http://schemas.openxmlformats.org/officeDocument/2006/relationships/slide" Target="slides/slide182.xml"/><Relationship Id="rId47" Type="http://schemas.openxmlformats.org/officeDocument/2006/relationships/slide" Target="slides/slide42.xml"/><Relationship Id="rId186" Type="http://schemas.openxmlformats.org/officeDocument/2006/relationships/slide" Target="slides/slide181.xml"/><Relationship Id="rId185" Type="http://schemas.openxmlformats.org/officeDocument/2006/relationships/slide" Target="slides/slide180.xml"/><Relationship Id="rId49" Type="http://schemas.openxmlformats.org/officeDocument/2006/relationships/slide" Target="slides/slide44.xml"/><Relationship Id="rId184" Type="http://schemas.openxmlformats.org/officeDocument/2006/relationships/slide" Target="slides/slide179.xml"/><Relationship Id="rId189" Type="http://schemas.openxmlformats.org/officeDocument/2006/relationships/slide" Target="slides/slide184.xml"/><Relationship Id="rId188" Type="http://schemas.openxmlformats.org/officeDocument/2006/relationships/slide" Target="slides/slide18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183" Type="http://schemas.openxmlformats.org/officeDocument/2006/relationships/slide" Target="slides/slide178.xml"/><Relationship Id="rId32" Type="http://schemas.openxmlformats.org/officeDocument/2006/relationships/slide" Target="slides/slide27.xml"/><Relationship Id="rId182" Type="http://schemas.openxmlformats.org/officeDocument/2006/relationships/slide" Target="slides/slide177.xml"/><Relationship Id="rId35" Type="http://schemas.openxmlformats.org/officeDocument/2006/relationships/slide" Target="slides/slide30.xml"/><Relationship Id="rId181" Type="http://schemas.openxmlformats.org/officeDocument/2006/relationships/slide" Target="slides/slide176.xml"/><Relationship Id="rId34" Type="http://schemas.openxmlformats.org/officeDocument/2006/relationships/slide" Target="slides/slide29.xml"/><Relationship Id="rId180" Type="http://schemas.openxmlformats.org/officeDocument/2006/relationships/slide" Target="slides/slide175.xml"/><Relationship Id="rId37" Type="http://schemas.openxmlformats.org/officeDocument/2006/relationships/slide" Target="slides/slide32.xml"/><Relationship Id="rId176" Type="http://schemas.openxmlformats.org/officeDocument/2006/relationships/slide" Target="slides/slide171.xml"/><Relationship Id="rId36" Type="http://schemas.openxmlformats.org/officeDocument/2006/relationships/slide" Target="slides/slide31.xml"/><Relationship Id="rId175" Type="http://schemas.openxmlformats.org/officeDocument/2006/relationships/slide" Target="slides/slide170.xml"/><Relationship Id="rId39" Type="http://schemas.openxmlformats.org/officeDocument/2006/relationships/slide" Target="slides/slide34.xml"/><Relationship Id="rId174" Type="http://schemas.openxmlformats.org/officeDocument/2006/relationships/slide" Target="slides/slide169.xml"/><Relationship Id="rId38" Type="http://schemas.openxmlformats.org/officeDocument/2006/relationships/slide" Target="slides/slide33.xml"/><Relationship Id="rId173" Type="http://schemas.openxmlformats.org/officeDocument/2006/relationships/slide" Target="slides/slide168.xml"/><Relationship Id="rId179" Type="http://schemas.openxmlformats.org/officeDocument/2006/relationships/slide" Target="slides/slide174.xml"/><Relationship Id="rId178" Type="http://schemas.openxmlformats.org/officeDocument/2006/relationships/slide" Target="slides/slide173.xml"/><Relationship Id="rId177" Type="http://schemas.openxmlformats.org/officeDocument/2006/relationships/slide" Target="slides/slide172.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98" Type="http://schemas.openxmlformats.org/officeDocument/2006/relationships/slide" Target="slides/slide193.xml"/><Relationship Id="rId14" Type="http://schemas.openxmlformats.org/officeDocument/2006/relationships/slide" Target="slides/slide9.xml"/><Relationship Id="rId197" Type="http://schemas.openxmlformats.org/officeDocument/2006/relationships/slide" Target="slides/slide192.xml"/><Relationship Id="rId17" Type="http://schemas.openxmlformats.org/officeDocument/2006/relationships/slide" Target="slides/slide12.xml"/><Relationship Id="rId196" Type="http://schemas.openxmlformats.org/officeDocument/2006/relationships/slide" Target="slides/slide191.xml"/><Relationship Id="rId16" Type="http://schemas.openxmlformats.org/officeDocument/2006/relationships/slide" Target="slides/slide11.xml"/><Relationship Id="rId195" Type="http://schemas.openxmlformats.org/officeDocument/2006/relationships/slide" Target="slides/slide190.xml"/><Relationship Id="rId19" Type="http://schemas.openxmlformats.org/officeDocument/2006/relationships/slide" Target="slides/slide14.xml"/><Relationship Id="rId18" Type="http://schemas.openxmlformats.org/officeDocument/2006/relationships/slide" Target="slides/slide13.xml"/><Relationship Id="rId199" Type="http://schemas.openxmlformats.org/officeDocument/2006/relationships/slide" Target="slides/slide194.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150" Type="http://schemas.openxmlformats.org/officeDocument/2006/relationships/slide" Target="slides/slide145.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149" Type="http://schemas.openxmlformats.org/officeDocument/2006/relationships/slide" Target="slides/slide144.xml"/><Relationship Id="rId4" Type="http://schemas.openxmlformats.org/officeDocument/2006/relationships/slideMaster" Target="slideMasters/slideMaster1.xml"/><Relationship Id="rId148" Type="http://schemas.openxmlformats.org/officeDocument/2006/relationships/slide" Target="slides/slide143.xml"/><Relationship Id="rId9" Type="http://schemas.openxmlformats.org/officeDocument/2006/relationships/slide" Target="slides/slide4.xml"/><Relationship Id="rId143" Type="http://schemas.openxmlformats.org/officeDocument/2006/relationships/slide" Target="slides/slide138.xml"/><Relationship Id="rId142" Type="http://schemas.openxmlformats.org/officeDocument/2006/relationships/slide" Target="slides/slide137.xml"/><Relationship Id="rId141" Type="http://schemas.openxmlformats.org/officeDocument/2006/relationships/slide" Target="slides/slide136.xml"/><Relationship Id="rId140" Type="http://schemas.openxmlformats.org/officeDocument/2006/relationships/slide" Target="slides/slide135.xml"/><Relationship Id="rId5" Type="http://schemas.openxmlformats.org/officeDocument/2006/relationships/notesMaster" Target="notesMasters/notesMaster1.xml"/><Relationship Id="rId147" Type="http://schemas.openxmlformats.org/officeDocument/2006/relationships/slide" Target="slides/slide142.xml"/><Relationship Id="rId6" Type="http://schemas.openxmlformats.org/officeDocument/2006/relationships/slide" Target="slides/slide1.xml"/><Relationship Id="rId146" Type="http://schemas.openxmlformats.org/officeDocument/2006/relationships/slide" Target="slides/slide141.xml"/><Relationship Id="rId7" Type="http://schemas.openxmlformats.org/officeDocument/2006/relationships/slide" Target="slides/slide2.xml"/><Relationship Id="rId145" Type="http://schemas.openxmlformats.org/officeDocument/2006/relationships/slide" Target="slides/slide140.xml"/><Relationship Id="rId8" Type="http://schemas.openxmlformats.org/officeDocument/2006/relationships/slide" Target="slides/slide3.xml"/><Relationship Id="rId144" Type="http://schemas.openxmlformats.org/officeDocument/2006/relationships/slide" Target="slides/slide139.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139" Type="http://schemas.openxmlformats.org/officeDocument/2006/relationships/slide" Target="slides/slide134.xml"/><Relationship Id="rId138" Type="http://schemas.openxmlformats.org/officeDocument/2006/relationships/slide" Target="slides/slide133.xml"/><Relationship Id="rId137" Type="http://schemas.openxmlformats.org/officeDocument/2006/relationships/slide" Target="slides/slide132.xml"/><Relationship Id="rId132" Type="http://schemas.openxmlformats.org/officeDocument/2006/relationships/slide" Target="slides/slide127.xml"/><Relationship Id="rId131" Type="http://schemas.openxmlformats.org/officeDocument/2006/relationships/slide" Target="slides/slide126.xml"/><Relationship Id="rId130" Type="http://schemas.openxmlformats.org/officeDocument/2006/relationships/slide" Target="slides/slide125.xml"/><Relationship Id="rId136" Type="http://schemas.openxmlformats.org/officeDocument/2006/relationships/slide" Target="slides/slide131.xml"/><Relationship Id="rId135" Type="http://schemas.openxmlformats.org/officeDocument/2006/relationships/slide" Target="slides/slide130.xml"/><Relationship Id="rId134" Type="http://schemas.openxmlformats.org/officeDocument/2006/relationships/slide" Target="slides/slide129.xml"/><Relationship Id="rId133" Type="http://schemas.openxmlformats.org/officeDocument/2006/relationships/slide" Target="slides/slide128.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172" Type="http://schemas.openxmlformats.org/officeDocument/2006/relationships/slide" Target="slides/slide167.xml"/><Relationship Id="rId65" Type="http://schemas.openxmlformats.org/officeDocument/2006/relationships/slide" Target="slides/slide60.xml"/><Relationship Id="rId171" Type="http://schemas.openxmlformats.org/officeDocument/2006/relationships/slide" Target="slides/slide166.xml"/><Relationship Id="rId68" Type="http://schemas.openxmlformats.org/officeDocument/2006/relationships/slide" Target="slides/slide63.xml"/><Relationship Id="rId170" Type="http://schemas.openxmlformats.org/officeDocument/2006/relationships/slide" Target="slides/slide165.xml"/><Relationship Id="rId67" Type="http://schemas.openxmlformats.org/officeDocument/2006/relationships/slide" Target="slides/slide62.xml"/><Relationship Id="rId60" Type="http://schemas.openxmlformats.org/officeDocument/2006/relationships/slide" Target="slides/slide55.xml"/><Relationship Id="rId165" Type="http://schemas.openxmlformats.org/officeDocument/2006/relationships/slide" Target="slides/slide160.xml"/><Relationship Id="rId69" Type="http://schemas.openxmlformats.org/officeDocument/2006/relationships/slide" Target="slides/slide64.xml"/><Relationship Id="rId164" Type="http://schemas.openxmlformats.org/officeDocument/2006/relationships/slide" Target="slides/slide159.xml"/><Relationship Id="rId163" Type="http://schemas.openxmlformats.org/officeDocument/2006/relationships/slide" Target="slides/slide158.xml"/><Relationship Id="rId162" Type="http://schemas.openxmlformats.org/officeDocument/2006/relationships/slide" Target="slides/slide157.xml"/><Relationship Id="rId169" Type="http://schemas.openxmlformats.org/officeDocument/2006/relationships/slide" Target="slides/slide164.xml"/><Relationship Id="rId168" Type="http://schemas.openxmlformats.org/officeDocument/2006/relationships/slide" Target="slides/slide163.xml"/><Relationship Id="rId167" Type="http://schemas.openxmlformats.org/officeDocument/2006/relationships/slide" Target="slides/slide162.xml"/><Relationship Id="rId166" Type="http://schemas.openxmlformats.org/officeDocument/2006/relationships/slide" Target="slides/slide161.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161" Type="http://schemas.openxmlformats.org/officeDocument/2006/relationships/slide" Target="slides/slide156.xml"/><Relationship Id="rId54" Type="http://schemas.openxmlformats.org/officeDocument/2006/relationships/slide" Target="slides/slide49.xml"/><Relationship Id="rId160" Type="http://schemas.openxmlformats.org/officeDocument/2006/relationships/slide" Target="slides/slide155.xml"/><Relationship Id="rId57" Type="http://schemas.openxmlformats.org/officeDocument/2006/relationships/slide" Target="slides/slide52.xml"/><Relationship Id="rId56" Type="http://schemas.openxmlformats.org/officeDocument/2006/relationships/slide" Target="slides/slide51.xml"/><Relationship Id="rId159" Type="http://schemas.openxmlformats.org/officeDocument/2006/relationships/slide" Target="slides/slide154.xml"/><Relationship Id="rId59" Type="http://schemas.openxmlformats.org/officeDocument/2006/relationships/slide" Target="slides/slide54.xml"/><Relationship Id="rId154" Type="http://schemas.openxmlformats.org/officeDocument/2006/relationships/slide" Target="slides/slide149.xml"/><Relationship Id="rId58" Type="http://schemas.openxmlformats.org/officeDocument/2006/relationships/slide" Target="slides/slide53.xml"/><Relationship Id="rId153" Type="http://schemas.openxmlformats.org/officeDocument/2006/relationships/slide" Target="slides/slide148.xml"/><Relationship Id="rId152" Type="http://schemas.openxmlformats.org/officeDocument/2006/relationships/slide" Target="slides/slide147.xml"/><Relationship Id="rId151" Type="http://schemas.openxmlformats.org/officeDocument/2006/relationships/slide" Target="slides/slide146.xml"/><Relationship Id="rId158" Type="http://schemas.openxmlformats.org/officeDocument/2006/relationships/slide" Target="slides/slide153.xml"/><Relationship Id="rId157" Type="http://schemas.openxmlformats.org/officeDocument/2006/relationships/slide" Target="slides/slide152.xml"/><Relationship Id="rId156" Type="http://schemas.openxmlformats.org/officeDocument/2006/relationships/slide" Target="slides/slide151.xml"/><Relationship Id="rId155" Type="http://schemas.openxmlformats.org/officeDocument/2006/relationships/slide" Target="slides/slide15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213" Type="http://schemas.openxmlformats.org/officeDocument/2006/relationships/font" Target="fonts/Inter-boldItalic.fntdata"/><Relationship Id="rId212" Type="http://schemas.openxmlformats.org/officeDocument/2006/relationships/font" Target="fonts/Inter-italic.fntdata"/><Relationship Id="rId211" Type="http://schemas.openxmlformats.org/officeDocument/2006/relationships/font" Target="fonts/Inter-bold.fntdata"/><Relationship Id="rId210" Type="http://schemas.openxmlformats.org/officeDocument/2006/relationships/font" Target="fonts/Inter-regular.fntdata"/><Relationship Id="rId129" Type="http://schemas.openxmlformats.org/officeDocument/2006/relationships/slide" Target="slides/slide124.xml"/><Relationship Id="rId128" Type="http://schemas.openxmlformats.org/officeDocument/2006/relationships/slide" Target="slides/slide123.xml"/><Relationship Id="rId127" Type="http://schemas.openxmlformats.org/officeDocument/2006/relationships/slide" Target="slides/slide122.xml"/><Relationship Id="rId126" Type="http://schemas.openxmlformats.org/officeDocument/2006/relationships/slide" Target="slides/slide121.xml"/><Relationship Id="rId121" Type="http://schemas.openxmlformats.org/officeDocument/2006/relationships/slide" Target="slides/slide116.xml"/><Relationship Id="rId120" Type="http://schemas.openxmlformats.org/officeDocument/2006/relationships/slide" Target="slides/slide115.xml"/><Relationship Id="rId125" Type="http://schemas.openxmlformats.org/officeDocument/2006/relationships/slide" Target="slides/slide120.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99" Type="http://schemas.openxmlformats.org/officeDocument/2006/relationships/slide" Target="slides/slide94.xml"/><Relationship Id="rId98" Type="http://schemas.openxmlformats.org/officeDocument/2006/relationships/slide" Target="slides/slide93.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9" Type="http://schemas.openxmlformats.org/officeDocument/2006/relationships/slide" Target="slides/slide114.xml"/><Relationship Id="rId110" Type="http://schemas.openxmlformats.org/officeDocument/2006/relationships/slide" Target="slides/slide105.xml"/><Relationship Id="rId114" Type="http://schemas.openxmlformats.org/officeDocument/2006/relationships/slide" Target="slides/slide109.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206" Type="http://schemas.openxmlformats.org/officeDocument/2006/relationships/slide" Target="slides/slide201.xml"/><Relationship Id="rId205" Type="http://schemas.openxmlformats.org/officeDocument/2006/relationships/slide" Target="slides/slide200.xml"/><Relationship Id="rId204" Type="http://schemas.openxmlformats.org/officeDocument/2006/relationships/slide" Target="slides/slide199.xml"/><Relationship Id="rId203" Type="http://schemas.openxmlformats.org/officeDocument/2006/relationships/slide" Target="slides/slide198.xml"/><Relationship Id="rId209" Type="http://schemas.openxmlformats.org/officeDocument/2006/relationships/font" Target="fonts/Play-bold.fntdata"/><Relationship Id="rId208" Type="http://schemas.openxmlformats.org/officeDocument/2006/relationships/font" Target="fonts/Play-regular.fntdata"/><Relationship Id="rId207" Type="http://schemas.openxmlformats.org/officeDocument/2006/relationships/slide" Target="slides/slide202.xml"/><Relationship Id="rId202" Type="http://schemas.openxmlformats.org/officeDocument/2006/relationships/slide" Target="slides/slide197.xml"/><Relationship Id="rId201" Type="http://schemas.openxmlformats.org/officeDocument/2006/relationships/slide" Target="slides/slide196.xml"/><Relationship Id="rId200" Type="http://schemas.openxmlformats.org/officeDocument/2006/relationships/slide" Target="slides/slide195.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p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0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p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0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p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0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p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0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p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0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p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0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p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0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p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0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p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0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p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0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p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p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p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p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p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p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p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p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p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p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p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p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p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p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p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p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p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p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p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p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p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p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p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p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p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p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 name="Shape 874"/>
        <p:cNvGrpSpPr/>
        <p:nvPr/>
      </p:nvGrpSpPr>
      <p:grpSpPr>
        <a:xfrm>
          <a:off x="0" y="0"/>
          <a:ext cx="0" cy="0"/>
          <a:chOff x="0" y="0"/>
          <a:chExt cx="0" cy="0"/>
        </a:xfrm>
      </p:grpSpPr>
      <p:sp>
        <p:nvSpPr>
          <p:cNvPr id="875" name="Google Shape;875;p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p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 name="Shape 886"/>
        <p:cNvGrpSpPr/>
        <p:nvPr/>
      </p:nvGrpSpPr>
      <p:grpSpPr>
        <a:xfrm>
          <a:off x="0" y="0"/>
          <a:ext cx="0" cy="0"/>
          <a:chOff x="0" y="0"/>
          <a:chExt cx="0" cy="0"/>
        </a:xfrm>
      </p:grpSpPr>
      <p:sp>
        <p:nvSpPr>
          <p:cNvPr id="887" name="Google Shape;887;p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p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p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p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p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4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p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p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p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p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4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p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4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 name="Shape 943"/>
        <p:cNvGrpSpPr/>
        <p:nvPr/>
      </p:nvGrpSpPr>
      <p:grpSpPr>
        <a:xfrm>
          <a:off x="0" y="0"/>
          <a:ext cx="0" cy="0"/>
          <a:chOff x="0" y="0"/>
          <a:chExt cx="0" cy="0"/>
        </a:xfrm>
      </p:grpSpPr>
      <p:sp>
        <p:nvSpPr>
          <p:cNvPr id="944" name="Google Shape;944;p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p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p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p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p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3" name="Shape 973"/>
        <p:cNvGrpSpPr/>
        <p:nvPr/>
      </p:nvGrpSpPr>
      <p:grpSpPr>
        <a:xfrm>
          <a:off x="0" y="0"/>
          <a:ext cx="0" cy="0"/>
          <a:chOff x="0" y="0"/>
          <a:chExt cx="0" cy="0"/>
        </a:xfrm>
      </p:grpSpPr>
      <p:sp>
        <p:nvSpPr>
          <p:cNvPr id="974" name="Google Shape;974;p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5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p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5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p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5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p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5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p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5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p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5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p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5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p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6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p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6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p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6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p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6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p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6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p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6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p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6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p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6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p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6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p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6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 name="Shape 1069"/>
        <p:cNvGrpSpPr/>
        <p:nvPr/>
      </p:nvGrpSpPr>
      <p:grpSpPr>
        <a:xfrm>
          <a:off x="0" y="0"/>
          <a:ext cx="0" cy="0"/>
          <a:chOff x="0" y="0"/>
          <a:chExt cx="0" cy="0"/>
        </a:xfrm>
      </p:grpSpPr>
      <p:sp>
        <p:nvSpPr>
          <p:cNvPr id="1070" name="Google Shape;1070;p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7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p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7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1" name="Shape 1081"/>
        <p:cNvGrpSpPr/>
        <p:nvPr/>
      </p:nvGrpSpPr>
      <p:grpSpPr>
        <a:xfrm>
          <a:off x="0" y="0"/>
          <a:ext cx="0" cy="0"/>
          <a:chOff x="0" y="0"/>
          <a:chExt cx="0" cy="0"/>
        </a:xfrm>
      </p:grpSpPr>
      <p:sp>
        <p:nvSpPr>
          <p:cNvPr id="1082" name="Google Shape;1082;p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7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 name="Shape 1087"/>
        <p:cNvGrpSpPr/>
        <p:nvPr/>
      </p:nvGrpSpPr>
      <p:grpSpPr>
        <a:xfrm>
          <a:off x="0" y="0"/>
          <a:ext cx="0" cy="0"/>
          <a:chOff x="0" y="0"/>
          <a:chExt cx="0" cy="0"/>
        </a:xfrm>
      </p:grpSpPr>
      <p:sp>
        <p:nvSpPr>
          <p:cNvPr id="1088" name="Google Shape;1088;p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7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 name="Shape 1093"/>
        <p:cNvGrpSpPr/>
        <p:nvPr/>
      </p:nvGrpSpPr>
      <p:grpSpPr>
        <a:xfrm>
          <a:off x="0" y="0"/>
          <a:ext cx="0" cy="0"/>
          <a:chOff x="0" y="0"/>
          <a:chExt cx="0" cy="0"/>
        </a:xfrm>
      </p:grpSpPr>
      <p:sp>
        <p:nvSpPr>
          <p:cNvPr id="1094" name="Google Shape;1094;p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7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p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p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7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 name="Shape 1110"/>
        <p:cNvGrpSpPr/>
        <p:nvPr/>
      </p:nvGrpSpPr>
      <p:grpSpPr>
        <a:xfrm>
          <a:off x="0" y="0"/>
          <a:ext cx="0" cy="0"/>
          <a:chOff x="0" y="0"/>
          <a:chExt cx="0" cy="0"/>
        </a:xfrm>
      </p:grpSpPr>
      <p:sp>
        <p:nvSpPr>
          <p:cNvPr id="1111" name="Google Shape;1111;p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7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 name="Shape 1116"/>
        <p:cNvGrpSpPr/>
        <p:nvPr/>
      </p:nvGrpSpPr>
      <p:grpSpPr>
        <a:xfrm>
          <a:off x="0" y="0"/>
          <a:ext cx="0" cy="0"/>
          <a:chOff x="0" y="0"/>
          <a:chExt cx="0" cy="0"/>
        </a:xfrm>
      </p:grpSpPr>
      <p:sp>
        <p:nvSpPr>
          <p:cNvPr id="1117" name="Google Shape;1117;p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7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p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7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p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8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p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8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p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8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p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8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 name="Shape 1151"/>
        <p:cNvGrpSpPr/>
        <p:nvPr/>
      </p:nvGrpSpPr>
      <p:grpSpPr>
        <a:xfrm>
          <a:off x="0" y="0"/>
          <a:ext cx="0" cy="0"/>
          <a:chOff x="0" y="0"/>
          <a:chExt cx="0" cy="0"/>
        </a:xfrm>
      </p:grpSpPr>
      <p:sp>
        <p:nvSpPr>
          <p:cNvPr id="1152" name="Google Shape;1152;p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8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p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8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p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8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p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8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p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8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p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8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p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9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p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9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 name="Shape 1198"/>
        <p:cNvGrpSpPr/>
        <p:nvPr/>
      </p:nvGrpSpPr>
      <p:grpSpPr>
        <a:xfrm>
          <a:off x="0" y="0"/>
          <a:ext cx="0" cy="0"/>
          <a:chOff x="0" y="0"/>
          <a:chExt cx="0" cy="0"/>
        </a:xfrm>
      </p:grpSpPr>
      <p:sp>
        <p:nvSpPr>
          <p:cNvPr id="1199" name="Google Shape;1199;p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9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p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9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p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9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6" name="Shape 1216"/>
        <p:cNvGrpSpPr/>
        <p:nvPr/>
      </p:nvGrpSpPr>
      <p:grpSpPr>
        <a:xfrm>
          <a:off x="0" y="0"/>
          <a:ext cx="0" cy="0"/>
          <a:chOff x="0" y="0"/>
          <a:chExt cx="0" cy="0"/>
        </a:xfrm>
      </p:grpSpPr>
      <p:sp>
        <p:nvSpPr>
          <p:cNvPr id="1217" name="Google Shape;1217;p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9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p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9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7" name="Shape 1227"/>
        <p:cNvGrpSpPr/>
        <p:nvPr/>
      </p:nvGrpSpPr>
      <p:grpSpPr>
        <a:xfrm>
          <a:off x="0" y="0"/>
          <a:ext cx="0" cy="0"/>
          <a:chOff x="0" y="0"/>
          <a:chExt cx="0" cy="0"/>
        </a:xfrm>
      </p:grpSpPr>
      <p:sp>
        <p:nvSpPr>
          <p:cNvPr id="1228" name="Google Shape;1228;p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9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3" name="Shape 1233"/>
        <p:cNvGrpSpPr/>
        <p:nvPr/>
      </p:nvGrpSpPr>
      <p:grpSpPr>
        <a:xfrm>
          <a:off x="0" y="0"/>
          <a:ext cx="0" cy="0"/>
          <a:chOff x="0" y="0"/>
          <a:chExt cx="0" cy="0"/>
        </a:xfrm>
      </p:grpSpPr>
      <p:sp>
        <p:nvSpPr>
          <p:cNvPr id="1234" name="Google Shape;1234;p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9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 name="Shape 1239"/>
        <p:cNvGrpSpPr/>
        <p:nvPr/>
      </p:nvGrpSpPr>
      <p:grpSpPr>
        <a:xfrm>
          <a:off x="0" y="0"/>
          <a:ext cx="0" cy="0"/>
          <a:chOff x="0" y="0"/>
          <a:chExt cx="0" cy="0"/>
        </a:xfrm>
      </p:grpSpPr>
      <p:sp>
        <p:nvSpPr>
          <p:cNvPr id="1240" name="Google Shape;1240;p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9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 name="Shape 1245"/>
        <p:cNvGrpSpPr/>
        <p:nvPr/>
      </p:nvGrpSpPr>
      <p:grpSpPr>
        <a:xfrm>
          <a:off x="0" y="0"/>
          <a:ext cx="0" cy="0"/>
          <a:chOff x="0" y="0"/>
          <a:chExt cx="0" cy="0"/>
        </a:xfrm>
      </p:grpSpPr>
      <p:sp>
        <p:nvSpPr>
          <p:cNvPr id="1246" name="Google Shape;1246;p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0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1" name="Shape 1251"/>
        <p:cNvGrpSpPr/>
        <p:nvPr/>
      </p:nvGrpSpPr>
      <p:grpSpPr>
        <a:xfrm>
          <a:off x="0" y="0"/>
          <a:ext cx="0" cy="0"/>
          <a:chOff x="0" y="0"/>
          <a:chExt cx="0" cy="0"/>
        </a:xfrm>
      </p:grpSpPr>
      <p:sp>
        <p:nvSpPr>
          <p:cNvPr id="1252" name="Google Shape;1252;p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0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7" name="Shape 1257"/>
        <p:cNvGrpSpPr/>
        <p:nvPr/>
      </p:nvGrpSpPr>
      <p:grpSpPr>
        <a:xfrm>
          <a:off x="0" y="0"/>
          <a:ext cx="0" cy="0"/>
          <a:chOff x="0" y="0"/>
          <a:chExt cx="0" cy="0"/>
        </a:xfrm>
      </p:grpSpPr>
      <p:sp>
        <p:nvSpPr>
          <p:cNvPr id="1258" name="Google Shape;1258;p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0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p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6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6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6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6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6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6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6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p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p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7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p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7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p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7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7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7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p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7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p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7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p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7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7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p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8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p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8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8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8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p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8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p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8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p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8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p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8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p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8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p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8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p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9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p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9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p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9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p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9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p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9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p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9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p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9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p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9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p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9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p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9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57575"/>
              </a:buClr>
              <a:buSzPts val="2400"/>
              <a:buNone/>
              <a:defRPr sz="2400">
                <a:solidFill>
                  <a:srgbClr val="757575"/>
                </a:solidFill>
              </a:defRPr>
            </a:lvl1pPr>
            <a:lvl2pPr indent="-228600" lvl="1" marL="914400" algn="l">
              <a:lnSpc>
                <a:spcPct val="90000"/>
              </a:lnSpc>
              <a:spcBef>
                <a:spcPts val="500"/>
              </a:spcBef>
              <a:spcAft>
                <a:spcPts val="0"/>
              </a:spcAft>
              <a:buClr>
                <a:srgbClr val="757575"/>
              </a:buClr>
              <a:buSzPts val="2000"/>
              <a:buNone/>
              <a:defRPr sz="2000">
                <a:solidFill>
                  <a:srgbClr val="757575"/>
                </a:solidFill>
              </a:defRPr>
            </a:lvl2pPr>
            <a:lvl3pPr indent="-228600" lvl="2" marL="1371600" algn="l">
              <a:lnSpc>
                <a:spcPct val="90000"/>
              </a:lnSpc>
              <a:spcBef>
                <a:spcPts val="500"/>
              </a:spcBef>
              <a:spcAft>
                <a:spcPts val="0"/>
              </a:spcAft>
              <a:buClr>
                <a:srgbClr val="757575"/>
              </a:buClr>
              <a:buSzPts val="1800"/>
              <a:buNone/>
              <a:defRPr sz="1800">
                <a:solidFill>
                  <a:srgbClr val="757575"/>
                </a:solidFill>
              </a:defRPr>
            </a:lvl3pPr>
            <a:lvl4pPr indent="-228600" lvl="3" marL="1828800" algn="l">
              <a:lnSpc>
                <a:spcPct val="90000"/>
              </a:lnSpc>
              <a:spcBef>
                <a:spcPts val="500"/>
              </a:spcBef>
              <a:spcAft>
                <a:spcPts val="0"/>
              </a:spcAft>
              <a:buClr>
                <a:srgbClr val="757575"/>
              </a:buClr>
              <a:buSzPts val="1600"/>
              <a:buNone/>
              <a:defRPr sz="1600">
                <a:solidFill>
                  <a:srgbClr val="757575"/>
                </a:solidFill>
              </a:defRPr>
            </a:lvl4pPr>
            <a:lvl5pPr indent="-228600" lvl="4" marL="2286000" algn="l">
              <a:lnSpc>
                <a:spcPct val="90000"/>
              </a:lnSpc>
              <a:spcBef>
                <a:spcPts val="500"/>
              </a:spcBef>
              <a:spcAft>
                <a:spcPts val="0"/>
              </a:spcAft>
              <a:buClr>
                <a:srgbClr val="757575"/>
              </a:buClr>
              <a:buSzPts val="1600"/>
              <a:buNone/>
              <a:defRPr sz="1600">
                <a:solidFill>
                  <a:srgbClr val="757575"/>
                </a:solidFill>
              </a:defRPr>
            </a:lvl5pPr>
            <a:lvl6pPr indent="-228600" lvl="5" marL="2743200" algn="l">
              <a:lnSpc>
                <a:spcPct val="90000"/>
              </a:lnSpc>
              <a:spcBef>
                <a:spcPts val="500"/>
              </a:spcBef>
              <a:spcAft>
                <a:spcPts val="0"/>
              </a:spcAft>
              <a:buClr>
                <a:srgbClr val="757575"/>
              </a:buClr>
              <a:buSzPts val="1600"/>
              <a:buNone/>
              <a:defRPr sz="1600">
                <a:solidFill>
                  <a:srgbClr val="757575"/>
                </a:solidFill>
              </a:defRPr>
            </a:lvl6pPr>
            <a:lvl7pPr indent="-228600" lvl="6" marL="3200400" algn="l">
              <a:lnSpc>
                <a:spcPct val="90000"/>
              </a:lnSpc>
              <a:spcBef>
                <a:spcPts val="500"/>
              </a:spcBef>
              <a:spcAft>
                <a:spcPts val="0"/>
              </a:spcAft>
              <a:buClr>
                <a:srgbClr val="757575"/>
              </a:buClr>
              <a:buSzPts val="1600"/>
              <a:buNone/>
              <a:defRPr sz="1600">
                <a:solidFill>
                  <a:srgbClr val="757575"/>
                </a:solidFill>
              </a:defRPr>
            </a:lvl7pPr>
            <a:lvl8pPr indent="-228600" lvl="7" marL="3657600" algn="l">
              <a:lnSpc>
                <a:spcPct val="90000"/>
              </a:lnSpc>
              <a:spcBef>
                <a:spcPts val="500"/>
              </a:spcBef>
              <a:spcAft>
                <a:spcPts val="0"/>
              </a:spcAft>
              <a:buClr>
                <a:srgbClr val="757575"/>
              </a:buClr>
              <a:buSzPts val="1600"/>
              <a:buNone/>
              <a:defRPr sz="1600">
                <a:solidFill>
                  <a:srgbClr val="757575"/>
                </a:solidFill>
              </a:defRPr>
            </a:lvl8pPr>
            <a:lvl9pPr indent="-228600" lvl="8" marL="4114800" algn="l">
              <a:lnSpc>
                <a:spcPct val="90000"/>
              </a:lnSpc>
              <a:spcBef>
                <a:spcPts val="500"/>
              </a:spcBef>
              <a:spcAft>
                <a:spcPts val="0"/>
              </a:spcAft>
              <a:buClr>
                <a:srgbClr val="757575"/>
              </a:buClr>
              <a:buSzPts val="1600"/>
              <a:buNone/>
              <a:defRPr sz="1600">
                <a:solidFill>
                  <a:srgbClr val="757575"/>
                </a:solidFill>
              </a:defRPr>
            </a:lvl9pPr>
          </a:lstStyle>
          <a:p/>
        </p:txBody>
      </p:sp>
      <p:sp>
        <p:nvSpPr>
          <p:cNvPr id="26" name="Google Shape;26;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Play"/>
              <a:buNone/>
              <a:defRPr b="0" i="0" sz="4400" u="none" cap="none" strike="noStrik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757575"/>
                </a:solidFill>
                <a:latin typeface="Arial"/>
                <a:ea typeface="Arial"/>
                <a:cs typeface="Arial"/>
                <a:sym typeface="Arial"/>
              </a:defRPr>
            </a:lvl1pPr>
            <a:lvl2pPr indent="0" lvl="1" marL="0" marR="0" rtl="0" algn="r">
              <a:spcBef>
                <a:spcPts val="0"/>
              </a:spcBef>
              <a:buNone/>
              <a:defRPr b="0" i="0" sz="1200" u="none" cap="none" strike="noStrike">
                <a:solidFill>
                  <a:srgbClr val="757575"/>
                </a:solidFill>
                <a:latin typeface="Arial"/>
                <a:ea typeface="Arial"/>
                <a:cs typeface="Arial"/>
                <a:sym typeface="Arial"/>
              </a:defRPr>
            </a:lvl2pPr>
            <a:lvl3pPr indent="0" lvl="2" marL="0" marR="0" rtl="0" algn="r">
              <a:spcBef>
                <a:spcPts val="0"/>
              </a:spcBef>
              <a:buNone/>
              <a:defRPr b="0" i="0" sz="1200" u="none" cap="none" strike="noStrike">
                <a:solidFill>
                  <a:srgbClr val="757575"/>
                </a:solidFill>
                <a:latin typeface="Arial"/>
                <a:ea typeface="Arial"/>
                <a:cs typeface="Arial"/>
                <a:sym typeface="Arial"/>
              </a:defRPr>
            </a:lvl3pPr>
            <a:lvl4pPr indent="0" lvl="3" marL="0" marR="0" rtl="0" algn="r">
              <a:spcBef>
                <a:spcPts val="0"/>
              </a:spcBef>
              <a:buNone/>
              <a:defRPr b="0" i="0" sz="1200" u="none" cap="none" strike="noStrike">
                <a:solidFill>
                  <a:srgbClr val="757575"/>
                </a:solidFill>
                <a:latin typeface="Arial"/>
                <a:ea typeface="Arial"/>
                <a:cs typeface="Arial"/>
                <a:sym typeface="Arial"/>
              </a:defRPr>
            </a:lvl4pPr>
            <a:lvl5pPr indent="0" lvl="4" marL="0" marR="0" rtl="0" algn="r">
              <a:spcBef>
                <a:spcPts val="0"/>
              </a:spcBef>
              <a:buNone/>
              <a:defRPr b="0" i="0" sz="1200" u="none" cap="none" strike="noStrike">
                <a:solidFill>
                  <a:srgbClr val="757575"/>
                </a:solidFill>
                <a:latin typeface="Arial"/>
                <a:ea typeface="Arial"/>
                <a:cs typeface="Arial"/>
                <a:sym typeface="Arial"/>
              </a:defRPr>
            </a:lvl5pPr>
            <a:lvl6pPr indent="0" lvl="5" marL="0" marR="0" rtl="0" algn="r">
              <a:spcBef>
                <a:spcPts val="0"/>
              </a:spcBef>
              <a:buNone/>
              <a:defRPr b="0" i="0" sz="1200" u="none" cap="none" strike="noStrike">
                <a:solidFill>
                  <a:srgbClr val="757575"/>
                </a:solidFill>
                <a:latin typeface="Arial"/>
                <a:ea typeface="Arial"/>
                <a:cs typeface="Arial"/>
                <a:sym typeface="Arial"/>
              </a:defRPr>
            </a:lvl6pPr>
            <a:lvl7pPr indent="0" lvl="6" marL="0" marR="0" rtl="0" algn="r">
              <a:spcBef>
                <a:spcPts val="0"/>
              </a:spcBef>
              <a:buNone/>
              <a:defRPr b="0" i="0" sz="1200" u="none" cap="none" strike="noStrike">
                <a:solidFill>
                  <a:srgbClr val="757575"/>
                </a:solidFill>
                <a:latin typeface="Arial"/>
                <a:ea typeface="Arial"/>
                <a:cs typeface="Arial"/>
                <a:sym typeface="Arial"/>
              </a:defRPr>
            </a:lvl7pPr>
            <a:lvl8pPr indent="0" lvl="7" marL="0" marR="0" rtl="0" algn="r">
              <a:spcBef>
                <a:spcPts val="0"/>
              </a:spcBef>
              <a:buNone/>
              <a:defRPr b="0" i="0" sz="1200" u="none" cap="none" strike="noStrike">
                <a:solidFill>
                  <a:srgbClr val="757575"/>
                </a:solidFill>
                <a:latin typeface="Arial"/>
                <a:ea typeface="Arial"/>
                <a:cs typeface="Arial"/>
                <a:sym typeface="Arial"/>
              </a:defRPr>
            </a:lvl8pPr>
            <a:lvl9pPr indent="0" lvl="8" marL="0" marR="0" rtl="0" algn="r">
              <a:spcBef>
                <a:spcPts val="0"/>
              </a:spcBef>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6.xml"/><Relationship Id="rId3" Type="http://schemas.openxmlformats.org/officeDocument/2006/relationships/image" Target="../media/image1.jpg"/></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8.xml"/><Relationship Id="rId3" Type="http://schemas.openxmlformats.org/officeDocument/2006/relationships/image" Target="../media/image7.png"/></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0.xml"/><Relationship Id="rId3" Type="http://schemas.openxmlformats.org/officeDocument/2006/relationships/image" Target="../media/image6.png"/></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2.xml"/><Relationship Id="rId3" Type="http://schemas.openxmlformats.org/officeDocument/2006/relationships/image" Target="../media/image8.png"/></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4.xml"/><Relationship Id="rId3" Type="http://schemas.openxmlformats.org/officeDocument/2006/relationships/image" Target="../media/image5.png"/></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6.xml"/><Relationship Id="rId3" Type="http://schemas.openxmlformats.org/officeDocument/2006/relationships/image" Target="../media/image3.png"/></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8.xml"/><Relationship Id="rId3" Type="http://schemas.openxmlformats.org/officeDocument/2006/relationships/image" Target="../media/image4.png"/></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7.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5.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6.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0.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2.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txBox="1"/>
          <p:nvPr>
            <p:ph type="ctrTitle"/>
          </p:nvPr>
        </p:nvSpPr>
        <p:spPr>
          <a:xfrm>
            <a:off x="1524000" y="2646363"/>
            <a:ext cx="9144000" cy="23876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Play"/>
              <a:buNone/>
            </a:pPr>
            <a:r>
              <a:rPr lang="en-IN"/>
              <a:t>NAME: </a:t>
            </a:r>
            <a:r>
              <a:rPr lang="en-IN"/>
              <a:t>SAHIL PANDEY</a:t>
            </a:r>
            <a:br>
              <a:rPr lang="en-IN"/>
            </a:br>
            <a:r>
              <a:rPr lang="en-IN"/>
              <a:t>COHORT:</a:t>
            </a:r>
            <a:r>
              <a:rPr lang="en-IN">
                <a:solidFill>
                  <a:srgbClr val="373737"/>
                </a:solidFill>
                <a:latin typeface="Arial"/>
                <a:ea typeface="Arial"/>
                <a:cs typeface="Arial"/>
                <a:sym typeface="Arial"/>
              </a:rPr>
              <a:t>ELON MUSK</a:t>
            </a:r>
            <a:br>
              <a:rPr lang="en-IN"/>
            </a:br>
            <a:r>
              <a:rPr lang="en-IN"/>
              <a:t>ROLL NO: 150096724024</a:t>
            </a:r>
            <a:br>
              <a:rPr lang="en-IN"/>
            </a:b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Types of Charts</a:t>
            </a:r>
            <a:br>
              <a:rPr b="1" i="0" lang="en-IN">
                <a:latin typeface="Inter"/>
                <a:ea typeface="Inter"/>
                <a:cs typeface="Inter"/>
                <a:sym typeface="Inter"/>
              </a:rPr>
            </a:br>
            <a:endParaRPr/>
          </a:p>
        </p:txBody>
      </p:sp>
      <p:sp>
        <p:nvSpPr>
          <p:cNvPr id="136" name="Google Shape;136;p22"/>
          <p:cNvSpPr txBox="1"/>
          <p:nvPr>
            <p:ph idx="1" type="body"/>
          </p:nvPr>
        </p:nvSpPr>
        <p:spPr>
          <a:xfrm>
            <a:off x="641131" y="1208690"/>
            <a:ext cx="10888717" cy="4968273"/>
          </a:xfrm>
          <a:prstGeom prst="rect">
            <a:avLst/>
          </a:prstGeom>
          <a:noFill/>
          <a:ln>
            <a:noFill/>
          </a:ln>
        </p:spPr>
        <p:txBody>
          <a:bodyPr anchorCtr="0" anchor="t" bIns="45700" lIns="91425" spcFirstLastPara="1" rIns="91425" wrap="square" tIns="45700">
            <a:normAutofit fontScale="70000" lnSpcReduction="20000"/>
          </a:bodyPr>
          <a:lstStyle/>
          <a:p>
            <a:pPr indent="-104140" lvl="0" marL="228600" rtl="0" algn="l">
              <a:lnSpc>
                <a:spcPct val="90000"/>
              </a:lnSpc>
              <a:spcBef>
                <a:spcPts val="0"/>
              </a:spcBef>
              <a:spcAft>
                <a:spcPts val="0"/>
              </a:spcAft>
              <a:buClr>
                <a:schemeClr val="dk1"/>
              </a:buClr>
              <a:buSzPct val="100000"/>
              <a:buFont typeface="Arial"/>
              <a:buNone/>
            </a:pPr>
            <a:r>
              <a:t/>
            </a:r>
            <a:endParaRPr b="0" i="0">
              <a:solidFill>
                <a:srgbClr val="374151"/>
              </a:solidFill>
              <a:latin typeface="Inter"/>
              <a:ea typeface="Inter"/>
              <a:cs typeface="Inter"/>
              <a:sym typeface="Inter"/>
            </a:endParaRPr>
          </a:p>
          <a:p>
            <a:pPr indent="-285750" lvl="1" marL="742950" rtl="0" algn="l">
              <a:lnSpc>
                <a:spcPct val="90000"/>
              </a:lnSpc>
              <a:spcBef>
                <a:spcPts val="500"/>
              </a:spcBef>
              <a:spcAft>
                <a:spcPts val="0"/>
              </a:spcAft>
              <a:buClr>
                <a:srgbClr val="374151"/>
              </a:buClr>
              <a:buSzPct val="100000"/>
              <a:buFont typeface="Arial"/>
              <a:buChar char="•"/>
            </a:pPr>
            <a:r>
              <a:rPr b="1" i="0" lang="en-IN" sz="3100">
                <a:solidFill>
                  <a:srgbClr val="374151"/>
                </a:solidFill>
                <a:latin typeface="Inter"/>
                <a:ea typeface="Inter"/>
                <a:cs typeface="Inter"/>
                <a:sym typeface="Inter"/>
              </a:rPr>
              <a:t>Pie Charts</a:t>
            </a:r>
            <a:r>
              <a:rPr b="0" i="0" lang="en-IN" sz="3100">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1" i="0" lang="en-IN" sz="3100">
                <a:solidFill>
                  <a:srgbClr val="374151"/>
                </a:solidFill>
                <a:latin typeface="Inter"/>
                <a:ea typeface="Inter"/>
                <a:cs typeface="Inter"/>
                <a:sym typeface="Inter"/>
              </a:rPr>
              <a:t>Description</a:t>
            </a:r>
            <a:r>
              <a:rPr b="0" i="0" lang="en-IN" sz="3100">
                <a:solidFill>
                  <a:srgbClr val="374151"/>
                </a:solidFill>
                <a:latin typeface="Inter"/>
                <a:ea typeface="Inter"/>
                <a:cs typeface="Inter"/>
                <a:sym typeface="Inter"/>
              </a:rPr>
              <a:t>: Circular charts divided into slices to illustrate numerical proportions. Each slice represents a category's contribution to the whole.</a:t>
            </a:r>
            <a:endParaRPr/>
          </a:p>
          <a:p>
            <a:pPr indent="-228600" lvl="2" marL="1143000" rtl="0" algn="l">
              <a:lnSpc>
                <a:spcPct val="90000"/>
              </a:lnSpc>
              <a:spcBef>
                <a:spcPts val="500"/>
              </a:spcBef>
              <a:spcAft>
                <a:spcPts val="0"/>
              </a:spcAft>
              <a:buClr>
                <a:srgbClr val="374151"/>
              </a:buClr>
              <a:buSzPct val="100000"/>
              <a:buFont typeface="Arial"/>
              <a:buChar char="•"/>
            </a:pPr>
            <a:r>
              <a:rPr b="1" i="0" lang="en-IN" sz="3100">
                <a:solidFill>
                  <a:srgbClr val="374151"/>
                </a:solidFill>
                <a:latin typeface="Inter"/>
                <a:ea typeface="Inter"/>
                <a:cs typeface="Inter"/>
                <a:sym typeface="Inter"/>
              </a:rPr>
              <a:t>Usage</a:t>
            </a:r>
            <a:r>
              <a:rPr b="0" i="0" lang="en-IN" sz="3100">
                <a:solidFill>
                  <a:srgbClr val="374151"/>
                </a:solidFill>
                <a:latin typeface="Inter"/>
                <a:ea typeface="Inter"/>
                <a:cs typeface="Inter"/>
                <a:sym typeface="Inter"/>
              </a:rPr>
              <a:t>: Best for showing relative sizes of parts to a whole, such as market share or budget distribution.</a:t>
            </a:r>
            <a:endParaRPr/>
          </a:p>
          <a:p>
            <a:pPr indent="-285750" lvl="1" marL="742950" rtl="0" algn="l">
              <a:lnSpc>
                <a:spcPct val="90000"/>
              </a:lnSpc>
              <a:spcBef>
                <a:spcPts val="500"/>
              </a:spcBef>
              <a:spcAft>
                <a:spcPts val="0"/>
              </a:spcAft>
              <a:buClr>
                <a:srgbClr val="374151"/>
              </a:buClr>
              <a:buSzPct val="100000"/>
              <a:buFont typeface="Arial"/>
              <a:buChar char="•"/>
            </a:pPr>
            <a:r>
              <a:rPr b="1" i="0" lang="en-IN" sz="3100">
                <a:solidFill>
                  <a:srgbClr val="374151"/>
                </a:solidFill>
                <a:latin typeface="Inter"/>
                <a:ea typeface="Inter"/>
                <a:cs typeface="Inter"/>
                <a:sym typeface="Inter"/>
              </a:rPr>
              <a:t>Bar Charts</a:t>
            </a:r>
            <a:r>
              <a:rPr b="0" i="0" lang="en-IN" sz="3100">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1" i="0" lang="en-IN" sz="3100">
                <a:solidFill>
                  <a:srgbClr val="374151"/>
                </a:solidFill>
                <a:latin typeface="Inter"/>
                <a:ea typeface="Inter"/>
                <a:cs typeface="Inter"/>
                <a:sym typeface="Inter"/>
              </a:rPr>
              <a:t>Description</a:t>
            </a:r>
            <a:r>
              <a:rPr b="0" i="0" lang="en-IN" sz="3100">
                <a:solidFill>
                  <a:srgbClr val="374151"/>
                </a:solidFill>
                <a:latin typeface="Inter"/>
                <a:ea typeface="Inter"/>
                <a:cs typeface="Inter"/>
                <a:sym typeface="Inter"/>
              </a:rPr>
              <a:t>: Use rectangular bars to represent data quantities for different categories. The length of each bar correlates with the value it represents.</a:t>
            </a:r>
            <a:endParaRPr/>
          </a:p>
          <a:p>
            <a:pPr indent="-228600" lvl="2" marL="1143000" rtl="0" algn="l">
              <a:lnSpc>
                <a:spcPct val="90000"/>
              </a:lnSpc>
              <a:spcBef>
                <a:spcPts val="500"/>
              </a:spcBef>
              <a:spcAft>
                <a:spcPts val="0"/>
              </a:spcAft>
              <a:buClr>
                <a:srgbClr val="374151"/>
              </a:buClr>
              <a:buSzPct val="100000"/>
              <a:buFont typeface="Arial"/>
              <a:buChar char="•"/>
            </a:pPr>
            <a:r>
              <a:rPr b="1" i="0" lang="en-IN" sz="3100">
                <a:solidFill>
                  <a:srgbClr val="374151"/>
                </a:solidFill>
                <a:latin typeface="Inter"/>
                <a:ea typeface="Inter"/>
                <a:cs typeface="Inter"/>
                <a:sym typeface="Inter"/>
              </a:rPr>
              <a:t>Usage</a:t>
            </a:r>
            <a:r>
              <a:rPr b="0" i="0" lang="en-IN" sz="3100">
                <a:solidFill>
                  <a:srgbClr val="374151"/>
                </a:solidFill>
                <a:latin typeface="Inter"/>
                <a:ea typeface="Inter"/>
                <a:cs typeface="Inter"/>
                <a:sym typeface="Inter"/>
              </a:rPr>
              <a:t>: Ideal for comparing quantities across different groups, such as sales by region or survey results by demographic.</a:t>
            </a:r>
            <a:endParaRPr/>
          </a:p>
          <a:p>
            <a:pPr indent="-285750" lvl="1" marL="742950" rtl="0" algn="l">
              <a:lnSpc>
                <a:spcPct val="90000"/>
              </a:lnSpc>
              <a:spcBef>
                <a:spcPts val="500"/>
              </a:spcBef>
              <a:spcAft>
                <a:spcPts val="0"/>
              </a:spcAft>
              <a:buClr>
                <a:srgbClr val="374151"/>
              </a:buClr>
              <a:buSzPct val="100000"/>
              <a:buFont typeface="Arial"/>
              <a:buChar char="•"/>
            </a:pPr>
            <a:r>
              <a:rPr b="1" i="0" lang="en-IN" sz="3100">
                <a:solidFill>
                  <a:srgbClr val="374151"/>
                </a:solidFill>
                <a:latin typeface="Inter"/>
                <a:ea typeface="Inter"/>
                <a:cs typeface="Inter"/>
                <a:sym typeface="Inter"/>
              </a:rPr>
              <a:t>Line Charts</a:t>
            </a:r>
            <a:r>
              <a:rPr b="0" i="0" lang="en-IN" sz="3100">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1" i="0" lang="en-IN" sz="3100">
                <a:solidFill>
                  <a:srgbClr val="374151"/>
                </a:solidFill>
                <a:latin typeface="Inter"/>
                <a:ea typeface="Inter"/>
                <a:cs typeface="Inter"/>
                <a:sym typeface="Inter"/>
              </a:rPr>
              <a:t>Description</a:t>
            </a:r>
            <a:r>
              <a:rPr b="0" i="0" lang="en-IN" sz="3100">
                <a:solidFill>
                  <a:srgbClr val="374151"/>
                </a:solidFill>
                <a:latin typeface="Inter"/>
                <a:ea typeface="Inter"/>
                <a:cs typeface="Inter"/>
                <a:sym typeface="Inter"/>
              </a:rPr>
              <a:t>: Connect individual data points with lines to show trends over time or continuous data.</a:t>
            </a:r>
            <a:endParaRPr/>
          </a:p>
          <a:p>
            <a:pPr indent="-228600" lvl="2" marL="1143000" rtl="0" algn="l">
              <a:lnSpc>
                <a:spcPct val="90000"/>
              </a:lnSpc>
              <a:spcBef>
                <a:spcPts val="500"/>
              </a:spcBef>
              <a:spcAft>
                <a:spcPts val="0"/>
              </a:spcAft>
              <a:buClr>
                <a:srgbClr val="374151"/>
              </a:buClr>
              <a:buSzPct val="100000"/>
              <a:buFont typeface="Arial"/>
              <a:buChar char="•"/>
            </a:pPr>
            <a:r>
              <a:rPr b="1" i="0" lang="en-IN" sz="3100">
                <a:solidFill>
                  <a:srgbClr val="374151"/>
                </a:solidFill>
                <a:latin typeface="Inter"/>
                <a:ea typeface="Inter"/>
                <a:cs typeface="Inter"/>
                <a:sym typeface="Inter"/>
              </a:rPr>
              <a:t>Usage</a:t>
            </a:r>
            <a:r>
              <a:rPr b="0" i="0" lang="en-IN" sz="3100">
                <a:solidFill>
                  <a:srgbClr val="374151"/>
                </a:solidFill>
                <a:latin typeface="Inter"/>
                <a:ea typeface="Inter"/>
                <a:cs typeface="Inter"/>
                <a:sym typeface="Inter"/>
              </a:rPr>
              <a:t>: Commonly used to visualize changes over time, such as stock prices, temperature variations, or sales growth.</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Visual Appeal</a:t>
            </a:r>
            <a:r>
              <a:rPr b="0" i="0" lang="en-IN">
                <a:solidFill>
                  <a:srgbClr val="374151"/>
                </a:solidFill>
                <a:latin typeface="Inter"/>
                <a:ea typeface="Inter"/>
                <a:cs typeface="Inter"/>
                <a:sym typeface="Inter"/>
              </a:rPr>
              <a:t>: Charts are often colourful and visually engaging, making them effective for presentations and reports aimed at a general audience</a:t>
            </a:r>
            <a:endParaRPr/>
          </a:p>
          <a:p>
            <a:pPr indent="-10414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1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Growth and Evolution</a:t>
            </a:r>
            <a:br>
              <a:rPr b="1" i="0" lang="en-IN">
                <a:latin typeface="Inter"/>
                <a:ea typeface="Inter"/>
                <a:cs typeface="Inter"/>
                <a:sym typeface="Inter"/>
              </a:rPr>
            </a:br>
            <a:endParaRPr/>
          </a:p>
        </p:txBody>
      </p:sp>
      <p:sp>
        <p:nvSpPr>
          <p:cNvPr id="666" name="Google Shape;666;p112"/>
          <p:cNvSpPr txBox="1"/>
          <p:nvPr>
            <p:ph idx="1" type="body"/>
          </p:nvPr>
        </p:nvSpPr>
        <p:spPr>
          <a:xfrm>
            <a:off x="838200" y="1492469"/>
            <a:ext cx="10515600" cy="4684494"/>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Char char="•"/>
            </a:pPr>
            <a:r>
              <a:rPr b="1" i="0" lang="en-IN">
                <a:solidFill>
                  <a:srgbClr val="374151"/>
                </a:solidFill>
                <a:latin typeface="Inter"/>
                <a:ea typeface="Inter"/>
                <a:cs typeface="Inter"/>
                <a:sym typeface="Inter"/>
              </a:rPr>
              <a:t>Key Milestones:</a:t>
            </a:r>
            <a:endParaRPr b="0" i="0">
              <a:solidFill>
                <a:srgbClr val="374151"/>
              </a:solidFill>
              <a:latin typeface="Inter"/>
              <a:ea typeface="Inter"/>
              <a:cs typeface="Inter"/>
              <a:sym typeface="Inte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Excel 3.0 (1990)</a:t>
            </a:r>
            <a:r>
              <a:rPr b="0" i="0" lang="en-IN">
                <a:solidFill>
                  <a:srgbClr val="374151"/>
                </a:solidFill>
                <a:latin typeface="Inter"/>
                <a:ea typeface="Inter"/>
                <a:cs typeface="Inter"/>
                <a:sym typeface="Inter"/>
              </a:rPr>
              <a:t>: Introduced features such as 3D charts, drawing tools, and support for multiple worksheets, solidifying its position in the market.</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Excel 4.0 (1992)</a:t>
            </a:r>
            <a:r>
              <a:rPr b="0" i="0" lang="en-IN">
                <a:solidFill>
                  <a:srgbClr val="374151"/>
                </a:solidFill>
                <a:latin typeface="Inter"/>
                <a:ea typeface="Inter"/>
                <a:cs typeface="Inter"/>
                <a:sym typeface="Inter"/>
              </a:rPr>
              <a:t>: Added new functions, improved macro capabilities, and introduced the ability to create custom toolbars.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Excel 5.0 (1993)</a:t>
            </a:r>
            <a:r>
              <a:rPr b="0" i="0" lang="en-IN">
                <a:solidFill>
                  <a:srgbClr val="374151"/>
                </a:solidFill>
                <a:latin typeface="Inter"/>
                <a:ea typeface="Inter"/>
                <a:cs typeface="Inter"/>
                <a:sym typeface="Inter"/>
              </a:rPr>
              <a:t>: This version introduced Visual Basic for Applications (VBA), allowing users to automate tasks and create complex macros, significantly enhancing Excel's functionality.</a:t>
            </a:r>
            <a:endParaRPr/>
          </a:p>
          <a:p>
            <a:pPr indent="-228600" lvl="0" marL="228600" rtl="0" algn="l">
              <a:lnSpc>
                <a:spcPct val="90000"/>
              </a:lnSpc>
              <a:spcBef>
                <a:spcPts val="1000"/>
              </a:spcBef>
              <a:spcAft>
                <a:spcPts val="0"/>
              </a:spcAft>
              <a:buClr>
                <a:srgbClr val="374151"/>
              </a:buClr>
              <a:buSzPct val="100000"/>
              <a:buChar char="•"/>
            </a:pPr>
            <a:r>
              <a:rPr b="1" i="0" lang="en-IN">
                <a:solidFill>
                  <a:srgbClr val="374151"/>
                </a:solidFill>
                <a:latin typeface="Inter"/>
                <a:ea typeface="Inter"/>
                <a:cs typeface="Inter"/>
                <a:sym typeface="Inter"/>
              </a:rPr>
              <a:t>Market Dominance:</a:t>
            </a:r>
            <a:endParaRPr b="0" i="0">
              <a:solidFill>
                <a:srgbClr val="374151"/>
              </a:solidFill>
              <a:latin typeface="Inter"/>
              <a:ea typeface="Inter"/>
              <a:cs typeface="Inter"/>
              <a:sym typeface="Inter"/>
            </a:endParaRPr>
          </a:p>
          <a:p>
            <a:pPr indent="-228600" lvl="0" marL="228600" rtl="0" algn="l">
              <a:lnSpc>
                <a:spcPct val="90000"/>
              </a:lnSpc>
              <a:spcBef>
                <a:spcPts val="1000"/>
              </a:spcBef>
              <a:spcAft>
                <a:spcPts val="0"/>
              </a:spcAft>
              <a:buClr>
                <a:srgbClr val="374151"/>
              </a:buClr>
              <a:buSzPct val="100000"/>
              <a:buFont typeface="Arial"/>
              <a:buChar char="•"/>
            </a:pPr>
            <a:r>
              <a:rPr b="0" i="0" lang="en-IN">
                <a:solidFill>
                  <a:srgbClr val="374151"/>
                </a:solidFill>
                <a:latin typeface="Inter"/>
                <a:ea typeface="Inter"/>
                <a:cs typeface="Inter"/>
                <a:sym typeface="Inter"/>
              </a:rPr>
              <a:t>Throughout the 1990s and 2000s, Excel became the industry standard for spreadsheet applications, surpassing competitors like Lotus 1-2-3. Its integration with other Microsoft Office applications, such as Word and PowerPoint, further solidified its popularity.</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1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Recent Developments and Future Outlook</a:t>
            </a:r>
            <a:br>
              <a:rPr b="1" i="0" lang="en-IN">
                <a:latin typeface="Inter"/>
                <a:ea typeface="Inter"/>
                <a:cs typeface="Inter"/>
                <a:sym typeface="Inter"/>
              </a:rPr>
            </a:br>
            <a:endParaRPr/>
          </a:p>
        </p:txBody>
      </p:sp>
      <p:sp>
        <p:nvSpPr>
          <p:cNvPr id="672" name="Google Shape;672;p113"/>
          <p:cNvSpPr txBox="1"/>
          <p:nvPr>
            <p:ph idx="1" type="body"/>
          </p:nvPr>
        </p:nvSpPr>
        <p:spPr>
          <a:xfrm>
            <a:off x="838200" y="1418897"/>
            <a:ext cx="10515600" cy="5073978"/>
          </a:xfrm>
          <a:prstGeom prst="rect">
            <a:avLst/>
          </a:prstGeom>
          <a:noFill/>
          <a:ln>
            <a:noFill/>
          </a:ln>
        </p:spPr>
        <p:txBody>
          <a:bodyPr anchorCtr="0" anchor="t" bIns="45700" lIns="91425" spcFirstLastPara="1" rIns="91425" wrap="square" tIns="45700">
            <a:normAutofit fontScale="77500" lnSpcReduction="20000"/>
          </a:bodyPr>
          <a:lstStyle/>
          <a:p>
            <a:pPr indent="-228600" lvl="0" marL="228600" rtl="0" algn="l">
              <a:lnSpc>
                <a:spcPct val="90000"/>
              </a:lnSpc>
              <a:spcBef>
                <a:spcPts val="0"/>
              </a:spcBef>
              <a:spcAft>
                <a:spcPts val="0"/>
              </a:spcAft>
              <a:buClr>
                <a:srgbClr val="374151"/>
              </a:buClr>
              <a:buSzPct val="100000"/>
              <a:buChar char="•"/>
            </a:pPr>
            <a:r>
              <a:rPr b="1" i="0" lang="en-IN">
                <a:solidFill>
                  <a:srgbClr val="374151"/>
                </a:solidFill>
                <a:latin typeface="Inter"/>
                <a:ea typeface="Inter"/>
                <a:cs typeface="Inter"/>
                <a:sym typeface="Inter"/>
              </a:rPr>
              <a:t>Modern Features:</a:t>
            </a:r>
            <a:endParaRPr b="0" i="0">
              <a:solidFill>
                <a:srgbClr val="374151"/>
              </a:solidFill>
              <a:latin typeface="Inter"/>
              <a:ea typeface="Inter"/>
              <a:cs typeface="Inter"/>
              <a:sym typeface="Inte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Excel 2007</a:t>
            </a:r>
            <a:r>
              <a:rPr b="0" i="0" lang="en-IN">
                <a:solidFill>
                  <a:srgbClr val="374151"/>
                </a:solidFill>
                <a:latin typeface="Inter"/>
                <a:ea typeface="Inter"/>
                <a:cs typeface="Inter"/>
                <a:sym typeface="Inter"/>
              </a:rPr>
              <a:t>: Introduced the Ribbon interface, making it easier for users to access features. It also expanded the maximum number of rows and columns, allowing for larger datasets.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Excel 2010 and Beyond</a:t>
            </a:r>
            <a:r>
              <a:rPr b="0" i="0" lang="en-IN">
                <a:solidFill>
                  <a:srgbClr val="374151"/>
                </a:solidFill>
                <a:latin typeface="Inter"/>
                <a:ea typeface="Inter"/>
                <a:cs typeface="Inter"/>
                <a:sym typeface="Inter"/>
              </a:rPr>
              <a:t>: Continued to enhance collaboration features, including real-time co-authoring and integration with cloud services like OneDrive and SharePoint.</a:t>
            </a:r>
            <a:endParaRPr/>
          </a:p>
          <a:p>
            <a:pPr indent="-228600" lvl="0" marL="228600" rtl="0" algn="l">
              <a:lnSpc>
                <a:spcPct val="90000"/>
              </a:lnSpc>
              <a:spcBef>
                <a:spcPts val="1000"/>
              </a:spcBef>
              <a:spcAft>
                <a:spcPts val="0"/>
              </a:spcAft>
              <a:buClr>
                <a:srgbClr val="374151"/>
              </a:buClr>
              <a:buSzPct val="100000"/>
              <a:buChar char="•"/>
            </a:pPr>
            <a:r>
              <a:rPr b="1" i="0" lang="en-IN">
                <a:solidFill>
                  <a:srgbClr val="374151"/>
                </a:solidFill>
                <a:latin typeface="Inter"/>
                <a:ea typeface="Inter"/>
                <a:cs typeface="Inter"/>
                <a:sym typeface="Inter"/>
              </a:rPr>
              <a:t>Current Trends:</a:t>
            </a:r>
            <a:endParaRPr b="0" i="0">
              <a:solidFill>
                <a:srgbClr val="374151"/>
              </a:solidFill>
              <a:latin typeface="Inter"/>
              <a:ea typeface="Inter"/>
              <a:cs typeface="Inter"/>
              <a:sym typeface="Inte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Analytics and Business Intelligence</a:t>
            </a:r>
            <a:r>
              <a:rPr b="0" i="0" lang="en-IN">
                <a:solidFill>
                  <a:srgbClr val="374151"/>
                </a:solidFill>
                <a:latin typeface="Inter"/>
                <a:ea typeface="Inter"/>
                <a:cs typeface="Inter"/>
                <a:sym typeface="Inter"/>
              </a:rPr>
              <a:t>: Excel has evolved to include advanced data analysis tools, such as Power Query and Power Pivot, enabling users to handle large datasets and perform complex analyses.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Integration with AI</a:t>
            </a:r>
            <a:r>
              <a:rPr b="0" i="0" lang="en-IN">
                <a:solidFill>
                  <a:srgbClr val="374151"/>
                </a:solidFill>
                <a:latin typeface="Inter"/>
                <a:ea typeface="Inter"/>
                <a:cs typeface="Inter"/>
                <a:sym typeface="Inter"/>
              </a:rPr>
              <a:t>: Recent versions of Excel have begun incorporating artificial intelligence features, such as Ideas, which provides insights and suggestions based on data patterns.</a:t>
            </a:r>
            <a:endParaRPr/>
          </a:p>
          <a:p>
            <a:pPr indent="-228600" lvl="0" marL="228600" rtl="0" algn="l">
              <a:lnSpc>
                <a:spcPct val="90000"/>
              </a:lnSpc>
              <a:spcBef>
                <a:spcPts val="1000"/>
              </a:spcBef>
              <a:spcAft>
                <a:spcPts val="0"/>
              </a:spcAft>
              <a:buClr>
                <a:srgbClr val="374151"/>
              </a:buClr>
              <a:buSzPct val="100000"/>
              <a:buChar char="•"/>
            </a:pPr>
            <a:r>
              <a:rPr b="1" i="0" lang="en-IN">
                <a:solidFill>
                  <a:srgbClr val="374151"/>
                </a:solidFill>
                <a:latin typeface="Inter"/>
                <a:ea typeface="Inter"/>
                <a:cs typeface="Inter"/>
                <a:sym typeface="Inter"/>
              </a:rPr>
              <a:t>Future Outlook:</a:t>
            </a:r>
            <a:r>
              <a:rPr b="0" i="0" lang="en-IN">
                <a:solidFill>
                  <a:srgbClr val="374151"/>
                </a:solidFill>
                <a:latin typeface="Inter"/>
                <a:ea typeface="Inter"/>
                <a:cs typeface="Inter"/>
                <a:sym typeface="Inter"/>
              </a:rPr>
              <a:t> As data continues to grow in importance across industries, Excel is expected to remain a vital tool for data analysis and decision-making. Ongoing updates and enhancements will likely focus on improving user experience, integrating with emerging technologies, and expanding its capabilities in data science and analytics.</a:t>
            </a:r>
            <a:endParaRPr/>
          </a:p>
          <a:p>
            <a:pPr indent="-90804"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sp>
        <p:nvSpPr>
          <p:cNvPr id="677" name="Google Shape;677;p114"/>
          <p:cNvSpPr txBox="1"/>
          <p:nvPr>
            <p:ph type="title"/>
          </p:nvPr>
        </p:nvSpPr>
        <p:spPr>
          <a:xfrm>
            <a:off x="2246586" y="276621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b="1" lang="en-IN" sz="4800"/>
              <a:t>ADVANTAGES OF EXCEL</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1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User-Friendly Interface</a:t>
            </a:r>
            <a:br>
              <a:rPr b="1" i="0" lang="en-IN">
                <a:latin typeface="Inter"/>
                <a:ea typeface="Inter"/>
                <a:cs typeface="Inter"/>
                <a:sym typeface="Inter"/>
              </a:rPr>
            </a:br>
            <a:endParaRPr/>
          </a:p>
        </p:txBody>
      </p:sp>
      <p:sp>
        <p:nvSpPr>
          <p:cNvPr id="683" name="Google Shape;683;p1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Intuitive Design</a:t>
            </a:r>
            <a:r>
              <a:rPr b="0" i="0" lang="en-IN">
                <a:solidFill>
                  <a:srgbClr val="374151"/>
                </a:solidFill>
                <a:latin typeface="Inter"/>
                <a:ea typeface="Inter"/>
                <a:cs typeface="Inter"/>
                <a:sym typeface="Inter"/>
              </a:rPr>
              <a:t>: Excel's layout is designed for ease of use, allowing users to quickly familiarize themselves with the application.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Ribbon Menu</a:t>
            </a:r>
            <a:r>
              <a:rPr b="0" i="0" lang="en-IN">
                <a:solidFill>
                  <a:srgbClr val="374151"/>
                </a:solidFill>
                <a:latin typeface="Inter"/>
                <a:ea typeface="Inter"/>
                <a:cs typeface="Inter"/>
                <a:sym typeface="Inter"/>
              </a:rPr>
              <a:t>: The Ribbon organizes tools into tabs (e.g., Home, Insert, Page Layout), making it easy to find features without navigating through multiple menus.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Help Resources</a:t>
            </a:r>
            <a:r>
              <a:rPr b="0" i="0" lang="en-IN">
                <a:solidFill>
                  <a:srgbClr val="374151"/>
                </a:solidFill>
                <a:latin typeface="Inter"/>
                <a:ea typeface="Inter"/>
                <a:cs typeface="Inter"/>
                <a:sym typeface="Inter"/>
              </a:rPr>
              <a:t>: Excel includes built-in help features, such as tooltips and a comprehensive help menu. Online resources, including forums and video tutorials, are readily available for users seeking assistance.</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1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Versatile Data Management</a:t>
            </a:r>
            <a:br>
              <a:rPr b="1" i="0" lang="en-IN">
                <a:latin typeface="Inter"/>
                <a:ea typeface="Inter"/>
                <a:cs typeface="Inter"/>
                <a:sym typeface="Inter"/>
              </a:rPr>
            </a:br>
            <a:endParaRPr/>
          </a:p>
        </p:txBody>
      </p:sp>
      <p:sp>
        <p:nvSpPr>
          <p:cNvPr id="689" name="Google Shape;689;p1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Multiple Data Types</a:t>
            </a:r>
            <a:r>
              <a:rPr b="0" i="0" lang="en-IN">
                <a:solidFill>
                  <a:srgbClr val="374151"/>
                </a:solidFill>
                <a:latin typeface="Inter"/>
                <a:ea typeface="Inter"/>
                <a:cs typeface="Inter"/>
                <a:sym typeface="Inter"/>
              </a:rPr>
              <a:t>: Excel can handle various data types, including text, numbers, dates, and even images, all within a single spreadsheet. This versatility allows users to manage diverse datasets effectively.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 Import/Export</a:t>
            </a:r>
            <a:r>
              <a:rPr b="0" i="0" lang="en-IN">
                <a:solidFill>
                  <a:srgbClr val="374151"/>
                </a:solidFill>
                <a:latin typeface="Inter"/>
                <a:ea typeface="Inter"/>
                <a:cs typeface="Inter"/>
                <a:sym typeface="Inter"/>
              </a:rPr>
              <a:t>: Users can import data from various sources, such as CSV files, databases, and web pages. Excel also allows exporting to formats like PDF, CSV, and XML, facilitating data sharing and reporting.</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Structured Organization</a:t>
            </a:r>
            <a:r>
              <a:rPr b="0" i="0" lang="en-IN">
                <a:solidFill>
                  <a:srgbClr val="374151"/>
                </a:solidFill>
                <a:latin typeface="Inter"/>
                <a:ea typeface="Inter"/>
                <a:cs typeface="Inter"/>
                <a:sym typeface="Inter"/>
              </a:rPr>
              <a:t>: The grid format of rows and columns helps users organize data logically. Features like grouping, outlining, and freezing panes enhance data visibility and management.</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1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Powerful Calculation Capabilities</a:t>
            </a:r>
            <a:br>
              <a:rPr b="1" i="0" lang="en-IN">
                <a:latin typeface="Inter"/>
                <a:ea typeface="Inter"/>
                <a:cs typeface="Inter"/>
                <a:sym typeface="Inter"/>
              </a:rPr>
            </a:br>
            <a:endParaRPr/>
          </a:p>
        </p:txBody>
      </p:sp>
      <p:sp>
        <p:nvSpPr>
          <p:cNvPr id="695" name="Google Shape;695;p1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Built-in Functions</a:t>
            </a:r>
            <a:r>
              <a:rPr b="0" i="0" lang="en-IN">
                <a:solidFill>
                  <a:srgbClr val="374151"/>
                </a:solidFill>
                <a:latin typeface="Inter"/>
                <a:ea typeface="Inter"/>
                <a:cs typeface="Inter"/>
                <a:sym typeface="Inter"/>
              </a:rPr>
              <a:t>: Excel offers over 400 functions, including mathematical (SUM, AVERAGE), statistical (MEDIAN, STDEV), and financial (NPV, IRR) functions, enabling complex calculations with ease.</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Custom Formulas</a:t>
            </a:r>
            <a:r>
              <a:rPr b="0" i="0" lang="en-IN">
                <a:solidFill>
                  <a:srgbClr val="374151"/>
                </a:solidFill>
                <a:latin typeface="Inter"/>
                <a:ea typeface="Inter"/>
                <a:cs typeface="Inter"/>
                <a:sym typeface="Inter"/>
              </a:rPr>
              <a:t>: Users can create custom formulas using cell references and operators, allowing for tailored calculations specific to their needs.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Automatic Recalculation</a:t>
            </a:r>
            <a:r>
              <a:rPr b="0" i="0" lang="en-IN">
                <a:solidFill>
                  <a:srgbClr val="374151"/>
                </a:solidFill>
                <a:latin typeface="Inter"/>
                <a:ea typeface="Inter"/>
                <a:cs typeface="Inter"/>
                <a:sym typeface="Inter"/>
              </a:rPr>
              <a:t>: Excel automatically recalculates dependent cells when data changes, ensuring that users always have the most up-to-date information without manual intervention.</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1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Data Visualization Tools</a:t>
            </a:r>
            <a:br>
              <a:rPr b="1" i="0" lang="en-IN">
                <a:latin typeface="Inter"/>
                <a:ea typeface="Inter"/>
                <a:cs typeface="Inter"/>
                <a:sym typeface="Inter"/>
              </a:rPr>
            </a:br>
            <a:endParaRPr/>
          </a:p>
        </p:txBody>
      </p:sp>
      <p:sp>
        <p:nvSpPr>
          <p:cNvPr id="701" name="Google Shape;701;p11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Charts and Graphs</a:t>
            </a:r>
            <a:r>
              <a:rPr b="0" i="0" lang="en-IN">
                <a:solidFill>
                  <a:srgbClr val="374151"/>
                </a:solidFill>
                <a:latin typeface="Inter"/>
                <a:ea typeface="Inter"/>
                <a:cs typeface="Inter"/>
                <a:sym typeface="Inter"/>
              </a:rPr>
              <a:t>: Excel provides a variety of chart types (e.g., bar, line, pie, scatter) that can be easily created to visualize data trends and comparisons. Users can customize colors, labels, and styles to enhance clarity.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Conditional Formatting</a:t>
            </a:r>
            <a:r>
              <a:rPr b="0" i="0" lang="en-IN">
                <a:solidFill>
                  <a:srgbClr val="374151"/>
                </a:solidFill>
                <a:latin typeface="Inter"/>
                <a:ea typeface="Inter"/>
                <a:cs typeface="Inter"/>
                <a:sym typeface="Inter"/>
              </a:rPr>
              <a:t>: This feature allows users to apply formatting (e.g., colors, icons) to cells based on specific conditions, making it easier to identify trends, outliers, or critical data points at a glance.</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Sparklines</a:t>
            </a:r>
            <a:r>
              <a:rPr b="0" i="0" lang="en-IN">
                <a:solidFill>
                  <a:srgbClr val="374151"/>
                </a:solidFill>
                <a:latin typeface="Inter"/>
                <a:ea typeface="Inter"/>
                <a:cs typeface="Inter"/>
                <a:sym typeface="Inter"/>
              </a:rPr>
              <a:t>: Miniature charts that fit within a single cell provide a quick visual representation of data trends, allowing users to see patterns without taking up much space.</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119"/>
          <p:cNvSpPr txBox="1"/>
          <p:nvPr>
            <p:ph type="title"/>
          </p:nvPr>
        </p:nvSpPr>
        <p:spPr>
          <a:xfrm>
            <a:off x="838200" y="1162843"/>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Data Analysis Features</a:t>
            </a:r>
            <a:br>
              <a:rPr b="1" i="0" lang="en-IN">
                <a:latin typeface="Inter"/>
                <a:ea typeface="Inter"/>
                <a:cs typeface="Inter"/>
                <a:sym typeface="Inter"/>
              </a:rPr>
            </a:br>
            <a:br>
              <a:rPr b="0" i="0" lang="en-IN">
                <a:solidFill>
                  <a:srgbClr val="374151"/>
                </a:solidFill>
                <a:latin typeface="Inter"/>
                <a:ea typeface="Inter"/>
                <a:cs typeface="Inter"/>
                <a:sym typeface="Inter"/>
              </a:rPr>
            </a:br>
            <a:br>
              <a:rPr b="0" i="0" lang="en-IN">
                <a:solidFill>
                  <a:srgbClr val="374151"/>
                </a:solidFill>
                <a:latin typeface="Inter"/>
                <a:ea typeface="Inter"/>
                <a:cs typeface="Inter"/>
                <a:sym typeface="Inter"/>
              </a:rPr>
            </a:br>
            <a:endParaRPr/>
          </a:p>
        </p:txBody>
      </p:sp>
      <p:sp>
        <p:nvSpPr>
          <p:cNvPr id="707" name="Google Shape;707;p11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PivotTables</a:t>
            </a:r>
            <a:r>
              <a:rPr b="0" i="0" lang="en-IN">
                <a:solidFill>
                  <a:srgbClr val="374151"/>
                </a:solidFill>
                <a:latin typeface="Inter"/>
                <a:ea typeface="Inter"/>
                <a:cs typeface="Inter"/>
                <a:sym typeface="Inter"/>
              </a:rPr>
              <a:t>: PivotTables allow users to summarize large datasets dynamically. Users can drag and drop fields to create custom views, making it easy to analyze data from different perspectives.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What-If Analysis</a:t>
            </a:r>
            <a:r>
              <a:rPr b="0" i="0" lang="en-IN">
                <a:solidFill>
                  <a:srgbClr val="374151"/>
                </a:solidFill>
                <a:latin typeface="Inter"/>
                <a:ea typeface="Inter"/>
                <a:cs typeface="Inter"/>
                <a:sym typeface="Inter"/>
              </a:rPr>
              <a:t>: Tools like Goal Seek and Scenario Manager enable users to explore different scenarios and outcomes based on variable changes, aiding in decision-making and forecasting.</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Filtering and Sorting</a:t>
            </a:r>
            <a:r>
              <a:rPr b="0" i="0" lang="en-IN">
                <a:solidFill>
                  <a:srgbClr val="374151"/>
                </a:solidFill>
                <a:latin typeface="Inter"/>
                <a:ea typeface="Inter"/>
                <a:cs typeface="Inter"/>
                <a:sym typeface="Inter"/>
              </a:rPr>
              <a:t>: Excel's filtering and sorting capabilities allow users to quickly find and organize data based on specific criteria, making it easier to focus on relevant information.</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1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Automation with Macros</a:t>
            </a:r>
            <a:br>
              <a:rPr b="1" i="0" lang="en-IN">
                <a:latin typeface="Inter"/>
                <a:ea typeface="Inter"/>
                <a:cs typeface="Inter"/>
                <a:sym typeface="Inter"/>
              </a:rPr>
            </a:br>
            <a:endParaRPr/>
          </a:p>
        </p:txBody>
      </p:sp>
      <p:sp>
        <p:nvSpPr>
          <p:cNvPr id="713" name="Google Shape;713;p12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Macro Recording</a:t>
            </a:r>
            <a:r>
              <a:rPr b="0" i="0" lang="en-IN">
                <a:solidFill>
                  <a:srgbClr val="374151"/>
                </a:solidFill>
                <a:latin typeface="Inter"/>
                <a:ea typeface="Inter"/>
                <a:cs typeface="Inter"/>
                <a:sym typeface="Inter"/>
              </a:rPr>
              <a:t>: Users can record a series of actions in Excel to create a macro, which can be replayed to automate repetitive tasks, saving time and effort.</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VBA Integration</a:t>
            </a:r>
            <a:r>
              <a:rPr b="0" i="0" lang="en-IN">
                <a:solidFill>
                  <a:srgbClr val="374151"/>
                </a:solidFill>
                <a:latin typeface="Inter"/>
                <a:ea typeface="Inter"/>
                <a:cs typeface="Inter"/>
                <a:sym typeface="Inter"/>
              </a:rPr>
              <a:t>: Visual Basic for Applications (VBA) allows users to write custom scripts for more complex automation, enabling advanced functionality tailored to specific business needs.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Efficiency Gains</a:t>
            </a:r>
            <a:r>
              <a:rPr b="0" i="0" lang="en-IN">
                <a:solidFill>
                  <a:srgbClr val="374151"/>
                </a:solidFill>
                <a:latin typeface="Inter"/>
                <a:ea typeface="Inter"/>
                <a:cs typeface="Inter"/>
                <a:sym typeface="Inter"/>
              </a:rPr>
              <a:t>: By automating routine tasks, users can reduce the likelihood of errors and free up time for more strategic activities, enhancing overall productivity.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1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Collaboration and Sharing</a:t>
            </a:r>
            <a:br>
              <a:rPr b="1" i="0" lang="en-IN">
                <a:latin typeface="Inter"/>
                <a:ea typeface="Inter"/>
                <a:cs typeface="Inter"/>
                <a:sym typeface="Inter"/>
              </a:rPr>
            </a:br>
            <a:endParaRPr/>
          </a:p>
        </p:txBody>
      </p:sp>
      <p:sp>
        <p:nvSpPr>
          <p:cNvPr id="719" name="Google Shape;719;p1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Real-Time Collaboration</a:t>
            </a:r>
            <a:r>
              <a:rPr b="0" i="0" lang="en-IN">
                <a:solidFill>
                  <a:srgbClr val="374151"/>
                </a:solidFill>
                <a:latin typeface="Inter"/>
                <a:ea typeface="Inter"/>
                <a:cs typeface="Inter"/>
                <a:sym typeface="Inter"/>
              </a:rPr>
              <a:t>: Excel Online allows multiple users to work on the same document simultaneously, with changes visible in real-time. This feature is particularly useful for teams working remotely.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Commenting Features</a:t>
            </a:r>
            <a:r>
              <a:rPr b="0" i="0" lang="en-IN">
                <a:solidFill>
                  <a:srgbClr val="374151"/>
                </a:solidFill>
                <a:latin typeface="Inter"/>
                <a:ea typeface="Inter"/>
                <a:cs typeface="Inter"/>
                <a:sym typeface="Inter"/>
              </a:rPr>
              <a:t>: Users can leave comments on specific cells or ranges, facilitating discussions and feedback directly within the spreadsheet, which enhances communication and collaboration.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Version Control</a:t>
            </a:r>
            <a:r>
              <a:rPr b="0" i="0" lang="en-IN">
                <a:solidFill>
                  <a:srgbClr val="374151"/>
                </a:solidFill>
                <a:latin typeface="Inter"/>
                <a:ea typeface="Inter"/>
                <a:cs typeface="Inter"/>
                <a:sym typeface="Inter"/>
              </a:rPr>
              <a:t>: Excel tracks changes made to a document, allowing users to view a history of edits and revert to previous versions if necessary, ensuring data integrity and accountability.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Types of Graphs</a:t>
            </a:r>
            <a:br>
              <a:rPr b="1" i="0" lang="en-IN">
                <a:latin typeface="Inter"/>
                <a:ea typeface="Inter"/>
                <a:cs typeface="Inter"/>
                <a:sym typeface="Inter"/>
              </a:rPr>
            </a:br>
            <a:endParaRPr/>
          </a:p>
        </p:txBody>
      </p:sp>
      <p:sp>
        <p:nvSpPr>
          <p:cNvPr id="142" name="Google Shape;142;p23"/>
          <p:cNvSpPr txBox="1"/>
          <p:nvPr>
            <p:ph idx="1" type="body"/>
          </p:nvPr>
        </p:nvSpPr>
        <p:spPr>
          <a:xfrm>
            <a:off x="838200" y="1408386"/>
            <a:ext cx="10515600" cy="4768577"/>
          </a:xfrm>
          <a:prstGeom prst="rect">
            <a:avLst/>
          </a:prstGeom>
          <a:noFill/>
          <a:ln>
            <a:noFill/>
          </a:ln>
        </p:spPr>
        <p:txBody>
          <a:bodyPr anchorCtr="0" anchor="t" bIns="45700" lIns="91425" spcFirstLastPara="1" rIns="91425" wrap="square" tIns="45700">
            <a:normAutofit fontScale="85000" lnSpcReduction="20000"/>
          </a:bodyPr>
          <a:lstStyle/>
          <a:p>
            <a:pPr indent="-77470" lvl="0" marL="228600" rtl="0" algn="l">
              <a:lnSpc>
                <a:spcPct val="90000"/>
              </a:lnSpc>
              <a:spcBef>
                <a:spcPts val="0"/>
              </a:spcBef>
              <a:spcAft>
                <a:spcPts val="0"/>
              </a:spcAft>
              <a:buClr>
                <a:schemeClr val="dk1"/>
              </a:buClr>
              <a:buSzPct val="100000"/>
              <a:buFont typeface="Arial"/>
              <a:buNone/>
            </a:pPr>
            <a:r>
              <a:t/>
            </a:r>
            <a:endParaRPr b="0" i="0">
              <a:solidFill>
                <a:srgbClr val="374151"/>
              </a:solidFill>
              <a:latin typeface="Inter"/>
              <a:ea typeface="Inter"/>
              <a:cs typeface="Inter"/>
              <a:sym typeface="Inte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Scatter Plots</a:t>
            </a:r>
            <a:r>
              <a:rPr b="0" i="0" lang="en-IN">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 Display individual data points on a two-dimensional plane to show the relationship between two numerical variables.</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 Useful for identifying correlations, trends, or patterns, such as the relationship between advertising spend and sales revenue.</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Line Graphs</a:t>
            </a:r>
            <a:r>
              <a:rPr b="0" i="0" lang="en-IN">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 Similar to line charts, they plot data points and connect them with lines, but they often focus on showing the relationship between two continuous variables.</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 Effective for visualizing trends over time in two variables, such as comparing temperature and ice cream sales over the summer.</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Histograms</a:t>
            </a:r>
            <a:r>
              <a:rPr b="0" i="0" lang="en-IN">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 A type of bar graph that represents the distribution of numerical data by showing the frequency of data points within specified ranges (bins).</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 Ideal for understanding the distribution of data, such as test scores or age demographics.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Analytical Focus</a:t>
            </a:r>
            <a:r>
              <a:rPr b="0" i="0" lang="en-IN">
                <a:solidFill>
                  <a:srgbClr val="374151"/>
                </a:solidFill>
                <a:latin typeface="Inter"/>
                <a:ea typeface="Inter"/>
                <a:cs typeface="Inter"/>
                <a:sym typeface="Inter"/>
              </a:rPr>
              <a:t>: Graphs are often used in scientific research and statistical analysis, where understanding relationships and trends in numerical data is essential</a:t>
            </a:r>
            <a:endParaRPr/>
          </a:p>
          <a:p>
            <a:pPr indent="-7747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1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Integration with Other Applications</a:t>
            </a:r>
            <a:br>
              <a:rPr b="1" i="0" lang="en-IN">
                <a:latin typeface="Inter"/>
                <a:ea typeface="Inter"/>
                <a:cs typeface="Inter"/>
                <a:sym typeface="Inter"/>
              </a:rPr>
            </a:br>
            <a:endParaRPr/>
          </a:p>
        </p:txBody>
      </p:sp>
      <p:sp>
        <p:nvSpPr>
          <p:cNvPr id="725" name="Google Shape;725;p1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Microsoft Office Suite</a:t>
            </a:r>
            <a:r>
              <a:rPr b="0" i="0" lang="en-IN">
                <a:solidFill>
                  <a:srgbClr val="374151"/>
                </a:solidFill>
                <a:latin typeface="Inter"/>
                <a:ea typeface="Inter"/>
                <a:cs typeface="Inter"/>
                <a:sym typeface="Inter"/>
              </a:rPr>
              <a:t>: Excel integrates seamlessly with other Microsoft Office applications, such as Word and PowerPoint, allowing users to easily transfer data and create cohesive reports and presentations.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Power BI Integration</a:t>
            </a:r>
            <a:r>
              <a:rPr b="0" i="0" lang="en-IN">
                <a:solidFill>
                  <a:srgbClr val="374151"/>
                </a:solidFill>
                <a:latin typeface="Inter"/>
                <a:ea typeface="Inter"/>
                <a:cs typeface="Inter"/>
                <a:sym typeface="Inter"/>
              </a:rPr>
              <a:t>: Users can connect Excel to Power BI for advanced data analytics and visualization, enabling deeper insights and more sophisticated reporting capabilities.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Add-Ins</a:t>
            </a:r>
            <a:r>
              <a:rPr b="0" i="0" lang="en-IN">
                <a:solidFill>
                  <a:srgbClr val="374151"/>
                </a:solidFill>
                <a:latin typeface="Inter"/>
                <a:ea typeface="Inter"/>
                <a:cs typeface="Inter"/>
                <a:sym typeface="Inter"/>
              </a:rPr>
              <a:t>: Excel supports a wide range of third-party add-ins that extend its functionality, allowing users to customize their experience and add specialized tools for specific tasks.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123"/>
          <p:cNvSpPr txBox="1"/>
          <p:nvPr>
            <p:ph type="title"/>
          </p:nvPr>
        </p:nvSpPr>
        <p:spPr>
          <a:xfrm>
            <a:off x="754118" y="681037"/>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Advanced Data Analysis Tools</a:t>
            </a:r>
            <a:br>
              <a:rPr b="1" i="0" lang="en-IN">
                <a:latin typeface="Inter"/>
                <a:ea typeface="Inter"/>
                <a:cs typeface="Inter"/>
                <a:sym typeface="Inter"/>
              </a:rPr>
            </a:br>
            <a:br>
              <a:rPr b="1" i="0" lang="en-IN">
                <a:latin typeface="Inter"/>
                <a:ea typeface="Inter"/>
                <a:cs typeface="Inter"/>
                <a:sym typeface="Inter"/>
              </a:rPr>
            </a:br>
            <a:endParaRPr/>
          </a:p>
        </p:txBody>
      </p:sp>
      <p:sp>
        <p:nvSpPr>
          <p:cNvPr id="731" name="Google Shape;731;p1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 Analysis ToolPak</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Statistical Tools</a:t>
            </a:r>
            <a:r>
              <a:rPr b="0" i="0" lang="en-IN">
                <a:solidFill>
                  <a:srgbClr val="374151"/>
                </a:solidFill>
                <a:latin typeface="Inter"/>
                <a:ea typeface="Inter"/>
                <a:cs typeface="Inter"/>
                <a:sym typeface="Inter"/>
              </a:rPr>
              <a:t>: Offers regression, ANOVA, and t-tests for in-depth analysis.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Easy Access</a:t>
            </a:r>
            <a:r>
              <a:rPr b="0" i="0" lang="en-IN">
                <a:solidFill>
                  <a:srgbClr val="374151"/>
                </a:solidFill>
                <a:latin typeface="Inter"/>
                <a:ea typeface="Inter"/>
                <a:cs typeface="Inter"/>
                <a:sym typeface="Inter"/>
              </a:rPr>
              <a:t>: Enable via Add-Ins menu.</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Solver Add-In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Optimization</a:t>
            </a:r>
            <a:r>
              <a:rPr b="0" i="0" lang="en-IN">
                <a:solidFill>
                  <a:srgbClr val="374151"/>
                </a:solidFill>
                <a:latin typeface="Inter"/>
                <a:ea typeface="Inter"/>
                <a:cs typeface="Inter"/>
                <a:sym typeface="Inter"/>
              </a:rPr>
              <a:t>: Finds optimal solutions for decision-making.</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Scenario Planning</a:t>
            </a:r>
            <a:r>
              <a:rPr b="0" i="0" lang="en-IN">
                <a:solidFill>
                  <a:srgbClr val="374151"/>
                </a:solidFill>
                <a:latin typeface="Inter"/>
                <a:ea typeface="Inter"/>
                <a:cs typeface="Inter"/>
                <a:sym typeface="Inter"/>
              </a:rPr>
              <a:t>: Analyze different scenarios for strategic insights.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 Mining</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Trend Analysis</a:t>
            </a:r>
            <a:r>
              <a:rPr b="0" i="0" lang="en-IN">
                <a:solidFill>
                  <a:srgbClr val="374151"/>
                </a:solidFill>
                <a:latin typeface="Inter"/>
                <a:ea typeface="Inter"/>
                <a:cs typeface="Inter"/>
                <a:sym typeface="Inter"/>
              </a:rPr>
              <a:t>: Identify patterns in historical data.</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Forecasting</a:t>
            </a:r>
            <a:r>
              <a:rPr b="0" i="0" lang="en-IN">
                <a:solidFill>
                  <a:srgbClr val="374151"/>
                </a:solidFill>
                <a:latin typeface="Inter"/>
                <a:ea typeface="Inter"/>
                <a:cs typeface="Inter"/>
                <a:sym typeface="Inter"/>
              </a:rPr>
              <a:t>: Project future values based on past data.</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p1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Customization and Personalization</a:t>
            </a:r>
            <a:br>
              <a:rPr b="1" i="0" lang="en-IN">
                <a:latin typeface="Inter"/>
                <a:ea typeface="Inter"/>
                <a:cs typeface="Inter"/>
                <a:sym typeface="Inter"/>
              </a:rPr>
            </a:br>
            <a:endParaRPr/>
          </a:p>
        </p:txBody>
      </p:sp>
      <p:sp>
        <p:nvSpPr>
          <p:cNvPr id="737" name="Google Shape;737;p12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Custom Templates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Pre-Built Options</a:t>
            </a:r>
            <a:r>
              <a:rPr b="0" i="0" lang="en-IN">
                <a:solidFill>
                  <a:srgbClr val="374151"/>
                </a:solidFill>
                <a:latin typeface="Inter"/>
                <a:ea typeface="Inter"/>
                <a:cs typeface="Inter"/>
                <a:sym typeface="Inter"/>
              </a:rPr>
              <a:t>: Use templates for budgeting, invoicing, etc.</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User -Created</a:t>
            </a:r>
            <a:r>
              <a:rPr b="0" i="0" lang="en-IN">
                <a:solidFill>
                  <a:srgbClr val="374151"/>
                </a:solidFill>
                <a:latin typeface="Inter"/>
                <a:ea typeface="Inter"/>
                <a:cs typeface="Inter"/>
                <a:sym typeface="Inter"/>
              </a:rPr>
              <a:t>: Save personal templates for recurring tasks.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Personalized Dashboards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Interactive Views</a:t>
            </a:r>
            <a:r>
              <a:rPr b="0" i="0" lang="en-IN">
                <a:solidFill>
                  <a:srgbClr val="374151"/>
                </a:solidFill>
                <a:latin typeface="Inter"/>
                <a:ea typeface="Inter"/>
                <a:cs typeface="Inter"/>
                <a:sym typeface="Inter"/>
              </a:rPr>
              <a:t>: Consolidate key metrics and visualizations.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Live Data Links</a:t>
            </a:r>
            <a:r>
              <a:rPr b="0" i="0" lang="en-IN">
                <a:solidFill>
                  <a:srgbClr val="374151"/>
                </a:solidFill>
                <a:latin typeface="Inter"/>
                <a:ea typeface="Inter"/>
                <a:cs typeface="Inter"/>
                <a:sym typeface="Inter"/>
              </a:rPr>
              <a:t>: Ensure dashboards are always up-to-date.</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Custom Ribbon and Shortcuts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Tailored Access</a:t>
            </a:r>
            <a:r>
              <a:rPr b="0" i="0" lang="en-IN">
                <a:solidFill>
                  <a:srgbClr val="374151"/>
                </a:solidFill>
                <a:latin typeface="Inter"/>
                <a:ea typeface="Inter"/>
                <a:cs typeface="Inter"/>
                <a:sym typeface="Inter"/>
              </a:rPr>
              <a:t>: Add frequently used commands to the Ribbon.</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Keyboard Shortcuts</a:t>
            </a:r>
            <a:r>
              <a:rPr b="0" i="0" lang="en-IN">
                <a:solidFill>
                  <a:srgbClr val="374151"/>
                </a:solidFill>
                <a:latin typeface="Inter"/>
                <a:ea typeface="Inter"/>
                <a:cs typeface="Inter"/>
                <a:sym typeface="Inter"/>
              </a:rPr>
              <a:t>: Create custom shortcuts for efficiency.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1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Industry Applications</a:t>
            </a:r>
            <a:br>
              <a:rPr b="1" i="0" lang="en-IN">
                <a:latin typeface="Inter"/>
                <a:ea typeface="Inter"/>
                <a:cs typeface="Inter"/>
                <a:sym typeface="Inter"/>
              </a:rPr>
            </a:br>
            <a:endParaRPr/>
          </a:p>
        </p:txBody>
      </p:sp>
      <p:sp>
        <p:nvSpPr>
          <p:cNvPr id="743" name="Google Shape;743;p12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Finance and Accounting</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Budgeting</a:t>
            </a:r>
            <a:r>
              <a:rPr b="0" i="0" lang="en-IN">
                <a:solidFill>
                  <a:srgbClr val="374151"/>
                </a:solidFill>
                <a:latin typeface="Inter"/>
                <a:ea typeface="Inter"/>
                <a:cs typeface="Inter"/>
                <a:sym typeface="Inter"/>
              </a:rPr>
              <a:t>: Create budgets and forecasts easily.</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Reporting</a:t>
            </a:r>
            <a:r>
              <a:rPr b="0" i="0" lang="en-IN">
                <a:solidFill>
                  <a:srgbClr val="374151"/>
                </a:solidFill>
                <a:latin typeface="Inter"/>
                <a:ea typeface="Inter"/>
                <a:cs typeface="Inter"/>
                <a:sym typeface="Inter"/>
              </a:rPr>
              <a:t>: Generate financial statements and reports.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Project Management</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Gantt Charts</a:t>
            </a:r>
            <a:r>
              <a:rPr b="0" i="0" lang="en-IN">
                <a:solidFill>
                  <a:srgbClr val="374151"/>
                </a:solidFill>
                <a:latin typeface="Inter"/>
                <a:ea typeface="Inter"/>
                <a:cs typeface="Inter"/>
                <a:sym typeface="Inter"/>
              </a:rPr>
              <a:t>: Visualize project timelines and milestones.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Resource Tracking</a:t>
            </a:r>
            <a:r>
              <a:rPr b="0" i="0" lang="en-IN">
                <a:solidFill>
                  <a:srgbClr val="374151"/>
                </a:solidFill>
                <a:latin typeface="Inter"/>
                <a:ea typeface="Inter"/>
                <a:cs typeface="Inter"/>
                <a:sym typeface="Inter"/>
              </a:rPr>
              <a:t>: Manage resources and project progress.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Marketing and Sales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Sales Tracking</a:t>
            </a:r>
            <a:r>
              <a:rPr b="0" i="0" lang="en-IN">
                <a:solidFill>
                  <a:srgbClr val="374151"/>
                </a:solidFill>
                <a:latin typeface="Inter"/>
                <a:ea typeface="Inter"/>
                <a:cs typeface="Inter"/>
                <a:sym typeface="Inter"/>
              </a:rPr>
              <a:t>: Monitor performance and analyze customer data.</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Market Research</a:t>
            </a:r>
            <a:r>
              <a:rPr b="0" i="0" lang="en-IN">
                <a:solidFill>
                  <a:srgbClr val="374151"/>
                </a:solidFill>
                <a:latin typeface="Inter"/>
                <a:ea typeface="Inter"/>
                <a:cs typeface="Inter"/>
                <a:sym typeface="Inter"/>
              </a:rPr>
              <a:t>: Analyze survey data for insights.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1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Continuous Learning and Development</a:t>
            </a:r>
            <a:br>
              <a:rPr b="1" i="0" lang="en-IN">
                <a:latin typeface="Inter"/>
                <a:ea typeface="Inter"/>
                <a:cs typeface="Inter"/>
                <a:sym typeface="Inter"/>
              </a:rPr>
            </a:br>
            <a:endParaRPr/>
          </a:p>
        </p:txBody>
      </p:sp>
      <p:sp>
        <p:nvSpPr>
          <p:cNvPr id="749" name="Google Shape;749;p12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Training Resources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Microsoft Learn</a:t>
            </a:r>
            <a:r>
              <a:rPr b="0" i="0" lang="en-IN">
                <a:solidFill>
                  <a:srgbClr val="374151"/>
                </a:solidFill>
                <a:latin typeface="Inter"/>
                <a:ea typeface="Inter"/>
                <a:cs typeface="Inter"/>
                <a:sym typeface="Inter"/>
              </a:rPr>
              <a:t>: Free courses on Excel skills.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Community Forums</a:t>
            </a:r>
            <a:r>
              <a:rPr b="0" i="0" lang="en-IN">
                <a:solidFill>
                  <a:srgbClr val="374151"/>
                </a:solidFill>
                <a:latin typeface="Inter"/>
                <a:ea typeface="Inter"/>
                <a:cs typeface="Inter"/>
                <a:sym typeface="Inter"/>
              </a:rPr>
              <a:t>: Engage with other users for tips.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Certification Programs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MOS Certification</a:t>
            </a:r>
            <a:r>
              <a:rPr b="0" i="0" lang="en-IN">
                <a:solidFill>
                  <a:srgbClr val="374151"/>
                </a:solidFill>
                <a:latin typeface="Inter"/>
                <a:ea typeface="Inter"/>
                <a:cs typeface="Inter"/>
                <a:sym typeface="Inter"/>
              </a:rPr>
              <a:t>: Validate Excel skills for career advancement.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Skill Development</a:t>
            </a:r>
            <a:r>
              <a:rPr b="0" i="0" lang="en-IN">
                <a:solidFill>
                  <a:srgbClr val="374151"/>
                </a:solidFill>
                <a:latin typeface="Inter"/>
                <a:ea typeface="Inter"/>
                <a:cs typeface="Inter"/>
                <a:sym typeface="Inter"/>
              </a:rPr>
              <a:t>: Stay updated with new features.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Webinars and Workshops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Live Training</a:t>
            </a:r>
            <a:r>
              <a:rPr b="0" i="0" lang="en-IN">
                <a:solidFill>
                  <a:srgbClr val="374151"/>
                </a:solidFill>
                <a:latin typeface="Inter"/>
                <a:ea typeface="Inter"/>
                <a:cs typeface="Inter"/>
                <a:sym typeface="Inter"/>
              </a:rPr>
              <a:t>: Hands-on sessions for practical learning.</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Networking</a:t>
            </a:r>
            <a:r>
              <a:rPr b="0" i="0" lang="en-IN">
                <a:solidFill>
                  <a:srgbClr val="374151"/>
                </a:solidFill>
                <a:latin typeface="Inter"/>
                <a:ea typeface="Inter"/>
                <a:cs typeface="Inter"/>
                <a:sym typeface="Inter"/>
              </a:rPr>
              <a:t>: Connect with professionals and share experiences.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sp>
        <p:nvSpPr>
          <p:cNvPr id="754" name="Google Shape;754;p127"/>
          <p:cNvSpPr txBox="1"/>
          <p:nvPr>
            <p:ph type="title"/>
          </p:nvPr>
        </p:nvSpPr>
        <p:spPr>
          <a:xfrm>
            <a:off x="2057400" y="276621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b="1" lang="en-IN" sz="4800"/>
              <a:t>DISADVANTAGES OF EXCEL</a:t>
            </a:r>
            <a:endParaRP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1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Steep Learning Curve</a:t>
            </a:r>
            <a:br>
              <a:rPr b="1" i="0" lang="en-IN">
                <a:latin typeface="Inter"/>
                <a:ea typeface="Inter"/>
                <a:cs typeface="Inter"/>
                <a:sym typeface="Inter"/>
              </a:rPr>
            </a:br>
            <a:endParaRPr/>
          </a:p>
        </p:txBody>
      </p:sp>
      <p:sp>
        <p:nvSpPr>
          <p:cNvPr id="760" name="Google Shape;760;p12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Complexity</a:t>
            </a:r>
            <a:r>
              <a:rPr b="0" i="0" lang="en-IN">
                <a:solidFill>
                  <a:srgbClr val="374151"/>
                </a:solidFill>
                <a:latin typeface="Inter"/>
                <a:ea typeface="Inter"/>
                <a:cs typeface="Inter"/>
                <a:sym typeface="Inter"/>
              </a:rPr>
              <a:t>: Excel offers a wide array of features, including advanced formulas, pivot tables, and data analysis tools. This complexity can be daunting for beginners, requiring significant time and effort to become proficient.</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Overwhelming Interface</a:t>
            </a:r>
            <a:r>
              <a:rPr b="0" i="0" lang="en-IN">
                <a:solidFill>
                  <a:srgbClr val="374151"/>
                </a:solidFill>
                <a:latin typeface="Inter"/>
                <a:ea typeface="Inter"/>
                <a:cs typeface="Inter"/>
                <a:sym typeface="Inter"/>
              </a:rPr>
              <a:t>: The interface can be cluttered with numerous tabs, buttons, and options, which may confuse new users and hinder their ability to perform basic tasks efficiently.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sp>
        <p:nvSpPr>
          <p:cNvPr id="765" name="Google Shape;765;p1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Error-Prone</a:t>
            </a:r>
            <a:br>
              <a:rPr b="1" i="0" lang="en-IN">
                <a:latin typeface="Inter"/>
                <a:ea typeface="Inter"/>
                <a:cs typeface="Inter"/>
                <a:sym typeface="Inter"/>
              </a:rPr>
            </a:br>
            <a:endParaRPr/>
          </a:p>
        </p:txBody>
      </p:sp>
      <p:sp>
        <p:nvSpPr>
          <p:cNvPr id="766" name="Google Shape;766;p129"/>
          <p:cNvSpPr txBox="1"/>
          <p:nvPr>
            <p:ph idx="1" type="body"/>
          </p:nvPr>
        </p:nvSpPr>
        <p:spPr>
          <a:xfrm>
            <a:off x="838200" y="1849821"/>
            <a:ext cx="10515600" cy="3836276"/>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Human Error</a:t>
            </a:r>
            <a:r>
              <a:rPr b="0" i="0" lang="en-IN">
                <a:solidFill>
                  <a:srgbClr val="374151"/>
                </a:solidFill>
                <a:latin typeface="Inter"/>
                <a:ea typeface="Inter"/>
                <a:cs typeface="Inter"/>
                <a:sym typeface="Inter"/>
              </a:rPr>
              <a:t>: Manual data entry is susceptible to mistakes, such as typos or incorrect values, which can lead to flawed analyses and decisions based on inaccurate data.</a:t>
            </a:r>
            <a:endParaRPr/>
          </a:p>
          <a:p>
            <a:pPr indent="-50800" lvl="0" marL="228600" rtl="0" algn="l">
              <a:lnSpc>
                <a:spcPct val="90000"/>
              </a:lnSpc>
              <a:spcBef>
                <a:spcPts val="1000"/>
              </a:spcBef>
              <a:spcAft>
                <a:spcPts val="0"/>
              </a:spcAft>
              <a:buClr>
                <a:schemeClr val="dk1"/>
              </a:buClr>
              <a:buSzPts val="2800"/>
              <a:buFont typeface="Arial"/>
              <a:buNone/>
            </a:pPr>
            <a:r>
              <a:t/>
            </a:r>
            <a:endParaRPr>
              <a:solidFill>
                <a:srgbClr val="374151"/>
              </a:solidFill>
              <a:latin typeface="Inter"/>
              <a:ea typeface="Inter"/>
              <a:cs typeface="Inter"/>
              <a:sym typeface="Inter"/>
            </a:endParaRPr>
          </a:p>
          <a:p>
            <a:pPr indent="-50800" lvl="0" marL="228600" rtl="0" algn="l">
              <a:lnSpc>
                <a:spcPct val="90000"/>
              </a:lnSpc>
              <a:spcBef>
                <a:spcPts val="1000"/>
              </a:spcBef>
              <a:spcAft>
                <a:spcPts val="0"/>
              </a:spcAft>
              <a:buClr>
                <a:schemeClr val="dk1"/>
              </a:buClr>
              <a:buSzPts val="2800"/>
              <a:buFont typeface="Arial"/>
              <a:buNone/>
            </a:pPr>
            <a:r>
              <a:t/>
            </a:r>
            <a:endParaRPr b="0" i="0">
              <a:solidFill>
                <a:srgbClr val="374151"/>
              </a:solidFill>
              <a:latin typeface="Inter"/>
              <a:ea typeface="Inter"/>
              <a:cs typeface="Inter"/>
              <a:sym typeface="Inter"/>
            </a:endParaRPr>
          </a:p>
          <a:p>
            <a:pPr indent="-50800" lvl="0" marL="228600" rtl="0" algn="l">
              <a:lnSpc>
                <a:spcPct val="90000"/>
              </a:lnSpc>
              <a:spcBef>
                <a:spcPts val="1000"/>
              </a:spcBef>
              <a:spcAft>
                <a:spcPts val="0"/>
              </a:spcAft>
              <a:buClr>
                <a:schemeClr val="dk1"/>
              </a:buClr>
              <a:buSzPts val="2800"/>
              <a:buFont typeface="Arial"/>
              <a:buNone/>
            </a:pPr>
            <a:r>
              <a:t/>
            </a:r>
            <a:endParaRPr b="0" i="0">
              <a:solidFill>
                <a:srgbClr val="374151"/>
              </a:solidFill>
              <a:latin typeface="Inter"/>
              <a:ea typeface="Inter"/>
              <a:cs typeface="Inter"/>
              <a:sym typeface="Inte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Formula Errors</a:t>
            </a:r>
            <a:r>
              <a:rPr b="0" i="0" lang="en-IN">
                <a:solidFill>
                  <a:srgbClr val="374151"/>
                </a:solidFill>
                <a:latin typeface="Inter"/>
                <a:ea typeface="Inter"/>
                <a:cs typeface="Inter"/>
                <a:sym typeface="Inter"/>
              </a:rPr>
              <a:t>: Formulas can be complex, and a small mistake (like a misplaced parenthesis) can lead to incorrect calculations. Users must be vigilant in checking their formulas to ensure accuracy.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1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Limited Data Handling</a:t>
            </a:r>
            <a:br>
              <a:rPr b="1" i="0" lang="en-IN">
                <a:latin typeface="Inter"/>
                <a:ea typeface="Inter"/>
                <a:cs typeface="Inter"/>
                <a:sym typeface="Inter"/>
              </a:rPr>
            </a:br>
            <a:endParaRPr/>
          </a:p>
        </p:txBody>
      </p:sp>
      <p:sp>
        <p:nvSpPr>
          <p:cNvPr id="772" name="Google Shape;772;p13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 Size Limitations</a:t>
            </a:r>
            <a:r>
              <a:rPr b="0" i="0" lang="en-IN">
                <a:solidFill>
                  <a:srgbClr val="374151"/>
                </a:solidFill>
                <a:latin typeface="Inter"/>
                <a:ea typeface="Inter"/>
                <a:cs typeface="Inter"/>
                <a:sym typeface="Inter"/>
              </a:rPr>
              <a:t>: Excel has a maximum row limit of 1,048,576 and a column limit of 16,384. For users dealing with large datasets, such as those in big data applications or extensive databases, these limitations can be a significant barrier.</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Performance Issues</a:t>
            </a:r>
            <a:r>
              <a:rPr b="0" i="0" lang="en-IN">
                <a:solidFill>
                  <a:srgbClr val="374151"/>
                </a:solidFill>
                <a:latin typeface="Inter"/>
                <a:ea typeface="Inter"/>
                <a:cs typeface="Inter"/>
                <a:sym typeface="Inter"/>
              </a:rPr>
              <a:t>: As the size of the dataset increases, Excel can become sluggish, leading to longer load times and potential crashes. This can disrupt workflow and result in data loss, especially if users forget to save their work frequently.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1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Inadequate Data Visualization</a:t>
            </a:r>
            <a:br>
              <a:rPr b="1" i="0" lang="en-IN">
                <a:latin typeface="Inter"/>
                <a:ea typeface="Inter"/>
                <a:cs typeface="Inter"/>
                <a:sym typeface="Inter"/>
              </a:rPr>
            </a:br>
            <a:endParaRPr/>
          </a:p>
        </p:txBody>
      </p:sp>
      <p:sp>
        <p:nvSpPr>
          <p:cNvPr id="778" name="Google Shape;778;p13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Limited Chart Options</a:t>
            </a:r>
            <a:r>
              <a:rPr b="0" i="0" lang="en-IN">
                <a:solidFill>
                  <a:srgbClr val="374151"/>
                </a:solidFill>
                <a:latin typeface="Inter"/>
                <a:ea typeface="Inter"/>
                <a:cs typeface="Inter"/>
                <a:sym typeface="Inter"/>
              </a:rPr>
              <a:t>: While Excel provides basic chart types (bar, line, pie), it lacks advanced visualization options such as heat maps, tree maps, or interactive dashboards found in specialized data visualization tools. This can limit users' ability to present data in a compelling way.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Poor Data Storytelling</a:t>
            </a:r>
            <a:r>
              <a:rPr b="0" i="0" lang="en-IN">
                <a:solidFill>
                  <a:srgbClr val="374151"/>
                </a:solidFill>
                <a:latin typeface="Inter"/>
                <a:ea typeface="Inter"/>
                <a:cs typeface="Inter"/>
                <a:sym typeface="Inter"/>
              </a:rPr>
              <a:t>: The default visualizations may not effectively convey insights or trends. Users may struggle to communicate their findings clearly to stakeholders, which can lead to misunderstandings or misinterpretations of the data.</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Key Differences</a:t>
            </a:r>
            <a:br>
              <a:rPr b="1" i="0" lang="en-IN">
                <a:latin typeface="Inter"/>
                <a:ea typeface="Inter"/>
                <a:cs typeface="Inter"/>
                <a:sym typeface="Inter"/>
              </a:rPr>
            </a:br>
            <a:endParaRPr/>
          </a:p>
        </p:txBody>
      </p:sp>
      <p:sp>
        <p:nvSpPr>
          <p:cNvPr id="148" name="Google Shape;148;p24"/>
          <p:cNvSpPr txBox="1"/>
          <p:nvPr>
            <p:ph idx="1" type="body"/>
          </p:nvPr>
        </p:nvSpPr>
        <p:spPr>
          <a:xfrm>
            <a:off x="536029" y="1219200"/>
            <a:ext cx="11077902" cy="4957763"/>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Char char="•"/>
            </a:pPr>
            <a:r>
              <a:rPr b="1" lang="en-IN">
                <a:solidFill>
                  <a:srgbClr val="374151"/>
                </a:solidFill>
                <a:latin typeface="Inter"/>
                <a:ea typeface="Inter"/>
                <a:cs typeface="Inter"/>
                <a:sym typeface="Inter"/>
              </a:rPr>
              <a:t>Data representation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Charts</a:t>
            </a:r>
            <a:r>
              <a:rPr b="0" i="0" lang="en-IN">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Typically represent categorical data, which can be nominal (e.g., types of fruits) or ordinal (e.g., rankings). They provide a clear comparison of different categories.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Graphs</a:t>
            </a:r>
            <a:r>
              <a:rPr b="0" i="0" lang="en-IN">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Primarily focus on numerical data and the relationships between variables. They allow for the visualization of trends, correlations, and distributions, making them suitable for more complex data analysis.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Complexity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Charts</a:t>
            </a:r>
            <a:r>
              <a:rPr b="0" i="0" lang="en-IN">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Generally simpler and more visually engaging, making them suitable for presentations and reports aimed at a broad audience. They often convey a single message or comparison.</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Graphs</a:t>
            </a:r>
            <a:r>
              <a:rPr b="0" i="0" lang="en-IN">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Can convey more complex information and relationships between multiple variables. They may require a deeper understanding of data interpretation, making them more suitable for analytical reports and academic presentations.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1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Collaboration Challenges</a:t>
            </a:r>
            <a:br>
              <a:rPr b="1" i="0" lang="en-IN">
                <a:latin typeface="Inter"/>
                <a:ea typeface="Inter"/>
                <a:cs typeface="Inter"/>
                <a:sym typeface="Inter"/>
              </a:rPr>
            </a:br>
            <a:endParaRPr/>
          </a:p>
        </p:txBody>
      </p:sp>
      <p:sp>
        <p:nvSpPr>
          <p:cNvPr id="784" name="Google Shape;784;p13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Version Control Issues</a:t>
            </a:r>
            <a:r>
              <a:rPr b="0" i="0" lang="en-IN">
                <a:solidFill>
                  <a:srgbClr val="374151"/>
                </a:solidFill>
                <a:latin typeface="Inter"/>
                <a:ea typeface="Inter"/>
                <a:cs typeface="Inter"/>
                <a:sym typeface="Inter"/>
              </a:rPr>
              <a:t>: When multiple users edit the same file, it can lead to confusion over which version is the most current. This can result in data discrepancies, miscommunication, and wasted time reconciling different versions of the same document.</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Real-Time Collaboration</a:t>
            </a:r>
            <a:r>
              <a:rPr b="0" i="0" lang="en-IN">
                <a:solidFill>
                  <a:srgbClr val="374151"/>
                </a:solidFill>
                <a:latin typeface="Inter"/>
                <a:ea typeface="Inter"/>
                <a:cs typeface="Inter"/>
                <a:sym typeface="Inter"/>
              </a:rPr>
              <a:t>: Although Excel has introduced some real-time collaboration features, they are not as robust as those found in cloud-based tools like Google Sheets. This can hinder teamwork, especially for remote teams that rely on seamless collaboration.</a:t>
            </a:r>
            <a:endParaRPr/>
          </a:p>
          <a:p>
            <a:pPr indent="-228600" lvl="0" marL="228600" rtl="0" algn="l">
              <a:lnSpc>
                <a:spcPct val="90000"/>
              </a:lnSpc>
              <a:spcBef>
                <a:spcPts val="1000"/>
              </a:spcBef>
              <a:spcAft>
                <a:spcPts val="0"/>
              </a:spcAft>
              <a:buClr>
                <a:schemeClr val="dk1"/>
              </a:buClr>
              <a:buSzPts val="2800"/>
              <a:buChar char="•"/>
            </a:pPr>
            <a:br>
              <a:rPr lang="en-IN"/>
            </a:br>
            <a:endParaRPr/>
          </a:p>
        </p:txBody>
      </p:sp>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 name="Shape 788"/>
        <p:cNvGrpSpPr/>
        <p:nvPr/>
      </p:nvGrpSpPr>
      <p:grpSpPr>
        <a:xfrm>
          <a:off x="0" y="0"/>
          <a:ext cx="0" cy="0"/>
          <a:chOff x="0" y="0"/>
          <a:chExt cx="0" cy="0"/>
        </a:xfrm>
      </p:grpSpPr>
      <p:sp>
        <p:nvSpPr>
          <p:cNvPr id="789" name="Google Shape;789;p1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Security Concerns</a:t>
            </a:r>
            <a:br>
              <a:rPr b="1" i="0" lang="en-IN">
                <a:latin typeface="Inter"/>
                <a:ea typeface="Inter"/>
                <a:cs typeface="Inter"/>
                <a:sym typeface="Inter"/>
              </a:rPr>
            </a:br>
            <a:endParaRPr/>
          </a:p>
        </p:txBody>
      </p:sp>
      <p:sp>
        <p:nvSpPr>
          <p:cNvPr id="790" name="Google Shape;790;p13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 Security Risks</a:t>
            </a:r>
            <a:r>
              <a:rPr b="0" i="0" lang="en-IN">
                <a:solidFill>
                  <a:srgbClr val="374151"/>
                </a:solidFill>
                <a:latin typeface="Inter"/>
                <a:ea typeface="Inter"/>
                <a:cs typeface="Inter"/>
                <a:sym typeface="Inter"/>
              </a:rPr>
              <a:t>: Excel files can easily be shared via email or cloud storage, which can expose sensitive information to unauthorized access. Without proper security measures, confidential data can be at risk of breaches.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Macro Security</a:t>
            </a:r>
            <a:r>
              <a:rPr b="0" i="0" lang="en-IN">
                <a:solidFill>
                  <a:srgbClr val="374151"/>
                </a:solidFill>
                <a:latin typeface="Inter"/>
                <a:ea typeface="Inter"/>
                <a:cs typeface="Inter"/>
                <a:sym typeface="Inter"/>
              </a:rPr>
              <a:t>: While macros can automate repetitive tasks, they can also introduce security vulnerabilities if they contain malicious code. Users must be cautious when enabling macros from unknown sources, as this can lead to malware infections.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1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Limited Integration</a:t>
            </a:r>
            <a:br>
              <a:rPr b="1" i="0" lang="en-IN">
                <a:latin typeface="Inter"/>
                <a:ea typeface="Inter"/>
                <a:cs typeface="Inter"/>
                <a:sym typeface="Inter"/>
              </a:rPr>
            </a:br>
            <a:endParaRPr/>
          </a:p>
        </p:txBody>
      </p:sp>
      <p:sp>
        <p:nvSpPr>
          <p:cNvPr id="796" name="Google Shape;796;p13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Integration Limitations</a:t>
            </a:r>
            <a:r>
              <a:rPr b="0" i="0" lang="en-IN">
                <a:solidFill>
                  <a:srgbClr val="374151"/>
                </a:solidFill>
                <a:latin typeface="Inter"/>
                <a:ea typeface="Inter"/>
                <a:cs typeface="Inter"/>
                <a:sym typeface="Inter"/>
              </a:rPr>
              <a:t>: Excel may not seamlessly integrate with other software applications, making it difficult to pull in data from various sources or export data to other systems. This can create silos of information and hinder data-driven decision-making.</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API Restrictions</a:t>
            </a:r>
            <a:r>
              <a:rPr b="0" i="0" lang="en-IN">
                <a:solidFill>
                  <a:srgbClr val="374151"/>
                </a:solidFill>
                <a:latin typeface="Inter"/>
                <a:ea typeface="Inter"/>
                <a:cs typeface="Inter"/>
                <a:sym typeface="Inter"/>
              </a:rPr>
              <a:t>: While Excel has some API capabilities, they are not as extensive as those offered by dedicated data analysis tools. This limits automation and custom integration options, making it challenging to streamline workflows.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sp>
        <p:nvSpPr>
          <p:cNvPr id="801" name="Google Shape;801;p1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Cost and Licensing</a:t>
            </a:r>
            <a:br>
              <a:rPr b="1" i="0" lang="en-IN">
                <a:latin typeface="Inter"/>
                <a:ea typeface="Inter"/>
                <a:cs typeface="Inter"/>
                <a:sym typeface="Inter"/>
              </a:rPr>
            </a:br>
            <a:endParaRPr/>
          </a:p>
        </p:txBody>
      </p:sp>
      <p:sp>
        <p:nvSpPr>
          <p:cNvPr id="802" name="Google Shape;802;p13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Cost</a:t>
            </a:r>
            <a:r>
              <a:rPr b="0" i="0" lang="en-IN">
                <a:solidFill>
                  <a:srgbClr val="374151"/>
                </a:solidFill>
                <a:latin typeface="Inter"/>
                <a:ea typeface="Inter"/>
                <a:cs typeface="Inter"/>
                <a:sym typeface="Inter"/>
              </a:rPr>
              <a:t>: The price of Microsoft Office, which includes Excel, can be a barrier for individuals and small businesses. Subscription models can add up over time, making it less accessible for those on a tight budget.</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Licensing Restrictions</a:t>
            </a:r>
            <a:r>
              <a:rPr b="0" i="0" lang="en-IN">
                <a:solidFill>
                  <a:srgbClr val="374151"/>
                </a:solidFill>
                <a:latin typeface="Inter"/>
                <a:ea typeface="Inter"/>
                <a:cs typeface="Inter"/>
                <a:sym typeface="Inter"/>
              </a:rPr>
              <a:t>: Licensing agreements can limit the number of users or devices that can access Excel. This can be problematic for larger teams or organizations that require multiple licenses, leading to increased costs.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1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Outdated Features</a:t>
            </a:r>
            <a:br>
              <a:rPr b="1" i="0" lang="en-IN">
                <a:latin typeface="Inter"/>
                <a:ea typeface="Inter"/>
                <a:cs typeface="Inter"/>
                <a:sym typeface="Inter"/>
              </a:rPr>
            </a:br>
            <a:endParaRPr/>
          </a:p>
        </p:txBody>
      </p:sp>
      <p:sp>
        <p:nvSpPr>
          <p:cNvPr id="808" name="Google Shape;808;p13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Outdated Functions</a:t>
            </a:r>
            <a:r>
              <a:rPr b="0" i="0" lang="en-IN">
                <a:solidFill>
                  <a:srgbClr val="374151"/>
                </a:solidFill>
                <a:latin typeface="Inter"/>
                <a:ea typeface="Inter"/>
                <a:cs typeface="Inter"/>
                <a:sym typeface="Inter"/>
              </a:rPr>
              <a:t>: Some functions in Excel have not been updated to reflect modern data analysis needs. For example, certain statistical functions may lack the sophistication required for advanced analytics, making them less effective for current applications.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Lack of Innovation</a:t>
            </a:r>
            <a:r>
              <a:rPr b="0" i="0" lang="en-IN">
                <a:solidFill>
                  <a:srgbClr val="374151"/>
                </a:solidFill>
                <a:latin typeface="Inter"/>
                <a:ea typeface="Inter"/>
                <a:cs typeface="Inter"/>
                <a:sym typeface="Inter"/>
              </a:rPr>
              <a:t>: Compared to other software that rapidly evolves, Excel's updates can be slow. This can lead to a perception that it is falling behind in terms of features, usability, and adaptability to new data challenges.</a:t>
            </a:r>
            <a:endParaRPr/>
          </a:p>
          <a:p>
            <a:pPr indent="-228600" lvl="0" marL="228600" rtl="0" algn="l">
              <a:lnSpc>
                <a:spcPct val="90000"/>
              </a:lnSpc>
              <a:spcBef>
                <a:spcPts val="1000"/>
              </a:spcBef>
              <a:spcAft>
                <a:spcPts val="0"/>
              </a:spcAft>
              <a:buClr>
                <a:schemeClr val="dk1"/>
              </a:buClr>
              <a:buSzPts val="2800"/>
              <a:buChar char="•"/>
            </a:pPr>
            <a:br>
              <a:rPr lang="en-IN"/>
            </a:br>
            <a:endParaRPr/>
          </a:p>
        </p:txBody>
      </p:sp>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137"/>
          <p:cNvSpPr txBox="1"/>
          <p:nvPr>
            <p:ph type="title"/>
          </p:nvPr>
        </p:nvSpPr>
        <p:spPr>
          <a:xfrm>
            <a:off x="838200" y="1162843"/>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Incompatibility Issues</a:t>
            </a:r>
            <a:br>
              <a:rPr b="1" i="0" lang="en-IN">
                <a:latin typeface="Inter"/>
                <a:ea typeface="Inter"/>
                <a:cs typeface="Inter"/>
                <a:sym typeface="Inter"/>
              </a:rPr>
            </a:br>
            <a:br>
              <a:rPr b="0" i="0" lang="en-IN">
                <a:solidFill>
                  <a:srgbClr val="374151"/>
                </a:solidFill>
                <a:latin typeface="Inter"/>
                <a:ea typeface="Inter"/>
                <a:cs typeface="Inter"/>
                <a:sym typeface="Inter"/>
              </a:rPr>
            </a:br>
            <a:br>
              <a:rPr b="0" i="0" lang="en-IN">
                <a:solidFill>
                  <a:srgbClr val="374151"/>
                </a:solidFill>
                <a:latin typeface="Inter"/>
                <a:ea typeface="Inter"/>
                <a:cs typeface="Inter"/>
                <a:sym typeface="Inter"/>
              </a:rPr>
            </a:br>
            <a:endParaRPr/>
          </a:p>
        </p:txBody>
      </p:sp>
      <p:sp>
        <p:nvSpPr>
          <p:cNvPr id="814" name="Google Shape;814;p13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File Format Issues</a:t>
            </a:r>
            <a:r>
              <a:rPr b="0" i="0" lang="en-IN">
                <a:solidFill>
                  <a:srgbClr val="374151"/>
                </a:solidFill>
                <a:latin typeface="Inter"/>
                <a:ea typeface="Inter"/>
                <a:cs typeface="Inter"/>
                <a:sym typeface="Inter"/>
              </a:rPr>
              <a:t>: Excel files may not be compatible with other spreadsheet software, such as Google Sheets or OpenOffice Calc. This can lead to difficulties in sharing files with users who do not have access to Excel, creating barriers to collaboration and data sharing. Users may experience formatting issues or loss of functionality when opening Excel files in other programs.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Operating System Limitations</a:t>
            </a:r>
            <a:r>
              <a:rPr b="0" i="0" lang="en-IN">
                <a:solidFill>
                  <a:srgbClr val="374151"/>
                </a:solidFill>
                <a:latin typeface="Inter"/>
                <a:ea typeface="Inter"/>
                <a:cs typeface="Inter"/>
                <a:sym typeface="Inter"/>
              </a:rPr>
              <a:t>: Excel may not perform optimally on all operating systems, particularly older versions of Windows or macOS. Users on less common operating systems may face compatibility issues, leading to potential functionality problems or crashes. This can limit the accessibility of Excel for users who prefer or require alternative operating systems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 name="Shape 818"/>
        <p:cNvGrpSpPr/>
        <p:nvPr/>
      </p:nvGrpSpPr>
      <p:grpSpPr>
        <a:xfrm>
          <a:off x="0" y="0"/>
          <a:ext cx="0" cy="0"/>
          <a:chOff x="0" y="0"/>
          <a:chExt cx="0" cy="0"/>
        </a:xfrm>
      </p:grpSpPr>
      <p:sp>
        <p:nvSpPr>
          <p:cNvPr id="819" name="Google Shape;819;p1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Lack of Advanced Analytical Tools</a:t>
            </a:r>
            <a:br>
              <a:rPr b="1" i="0" lang="en-IN">
                <a:latin typeface="Inter"/>
                <a:ea typeface="Inter"/>
                <a:cs typeface="Inter"/>
                <a:sym typeface="Inter"/>
              </a:rPr>
            </a:br>
            <a:endParaRPr/>
          </a:p>
        </p:txBody>
      </p:sp>
      <p:sp>
        <p:nvSpPr>
          <p:cNvPr id="820" name="Google Shape;820;p13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Limited Statistical Functions</a:t>
            </a:r>
            <a:r>
              <a:rPr b="0" i="0" lang="en-IN">
                <a:solidFill>
                  <a:srgbClr val="374151"/>
                </a:solidFill>
                <a:latin typeface="Inter"/>
                <a:ea typeface="Inter"/>
                <a:cs typeface="Inter"/>
                <a:sym typeface="Inter"/>
              </a:rPr>
              <a:t>: While Excel offers basic statistical functions, it lacks the depth and breadth of advanced analytical tools found in dedicated statistical software like R or SPSS. Users needing complex statistical analyses may find Excel insufficient for their needs.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No Built-in Machine Learning</a:t>
            </a:r>
            <a:r>
              <a:rPr b="0" i="0" lang="en-IN">
                <a:solidFill>
                  <a:srgbClr val="374151"/>
                </a:solidFill>
                <a:latin typeface="Inter"/>
                <a:ea typeface="Inter"/>
                <a:cs typeface="Inter"/>
                <a:sym typeface="Inter"/>
              </a:rPr>
              <a:t>: Excel does not natively support machine learning algorithms or advanced predictive analytics. Users interested in data science or machine learning must turn to specialized platforms, which can complicate workflows and require additional training</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sp>
        <p:nvSpPr>
          <p:cNvPr id="825" name="Google Shape;825;p1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Difficulty in Handling Real-Time Data</a:t>
            </a:r>
            <a:br>
              <a:rPr b="1" i="0" lang="en-IN">
                <a:latin typeface="Inter"/>
                <a:ea typeface="Inter"/>
                <a:cs typeface="Inter"/>
                <a:sym typeface="Inter"/>
              </a:rPr>
            </a:br>
            <a:endParaRPr/>
          </a:p>
        </p:txBody>
      </p:sp>
      <p:sp>
        <p:nvSpPr>
          <p:cNvPr id="826" name="Google Shape;826;p13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Static Data Environment</a:t>
            </a:r>
            <a:r>
              <a:rPr b="0" i="0" lang="en-IN">
                <a:solidFill>
                  <a:srgbClr val="374151"/>
                </a:solidFill>
                <a:latin typeface="Inter"/>
                <a:ea typeface="Inter"/>
                <a:cs typeface="Inter"/>
                <a:sym typeface="Inter"/>
              </a:rPr>
              <a:t>: Excel is primarily a static data environment, meaning that it does not easily accommodate real-time data updates. Users who need to work with live data feeds (e.g., stock prices, sensor data) may find Excel cumbersome and inefficient.</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Manual Refreshing</a:t>
            </a:r>
            <a:r>
              <a:rPr b="0" i="0" lang="en-IN">
                <a:solidFill>
                  <a:srgbClr val="374151"/>
                </a:solidFill>
                <a:latin typeface="Inter"/>
                <a:ea typeface="Inter"/>
                <a:cs typeface="Inter"/>
                <a:sym typeface="Inter"/>
              </a:rPr>
              <a:t>: Users often have to manually refresh data connections or update data sets, which can lead to outdated information being used in analyses or reports. This can be particularly problematic in fast-paced industries where timely data is critical.</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1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Limited Support for Data Governance</a:t>
            </a:r>
            <a:br>
              <a:rPr b="1" i="0" lang="en-IN">
                <a:latin typeface="Inter"/>
                <a:ea typeface="Inter"/>
                <a:cs typeface="Inter"/>
                <a:sym typeface="Inter"/>
              </a:rPr>
            </a:br>
            <a:endParaRPr/>
          </a:p>
        </p:txBody>
      </p:sp>
      <p:sp>
        <p:nvSpPr>
          <p:cNvPr id="832" name="Google Shape;832;p14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 Governance Challenges</a:t>
            </a:r>
            <a:r>
              <a:rPr b="0" i="0" lang="en-IN">
                <a:solidFill>
                  <a:srgbClr val="374151"/>
                </a:solidFill>
                <a:latin typeface="Inter"/>
                <a:ea typeface="Inter"/>
                <a:cs typeface="Inter"/>
                <a:sym typeface="Inter"/>
              </a:rPr>
              <a:t>: Excel lacks built-in features for data governance, such as data lineage tracking, data quality checks, and role-based access controls. This can lead to issues with data integrity and compliance, especially in organizations that handle sensitive or regulated data.</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Difficulties in Standardization</a:t>
            </a:r>
            <a:r>
              <a:rPr b="0" i="0" lang="en-IN">
                <a:solidFill>
                  <a:srgbClr val="374151"/>
                </a:solidFill>
                <a:latin typeface="Inter"/>
                <a:ea typeface="Inter"/>
                <a:cs typeface="Inter"/>
                <a:sym typeface="Inter"/>
              </a:rPr>
              <a:t>: With multiple users creating their own Excel files, standardization of data formats, calculations, and reporting can become a challenge. This lack of consistency can lead to confusion and errors when aggregating data from different sources.</a:t>
            </a:r>
            <a:endParaRPr/>
          </a:p>
          <a:p>
            <a:pPr indent="-228600" lvl="0" marL="228600" rtl="0" algn="l">
              <a:lnSpc>
                <a:spcPct val="90000"/>
              </a:lnSpc>
              <a:spcBef>
                <a:spcPts val="1000"/>
              </a:spcBef>
              <a:spcAft>
                <a:spcPts val="0"/>
              </a:spcAft>
              <a:buClr>
                <a:schemeClr val="dk1"/>
              </a:buClr>
              <a:buSzPts val="2800"/>
              <a:buChar char="•"/>
            </a:pPr>
            <a:br>
              <a:rPr lang="en-IN"/>
            </a:br>
            <a:endParaRPr/>
          </a:p>
        </p:txBody>
      </p:sp>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sp>
        <p:nvSpPr>
          <p:cNvPr id="837" name="Google Shape;837;p14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Performance with Complex Calculations</a:t>
            </a:r>
            <a:br>
              <a:rPr b="1" i="0" lang="en-IN">
                <a:latin typeface="Inter"/>
                <a:ea typeface="Inter"/>
                <a:cs typeface="Inter"/>
                <a:sym typeface="Inter"/>
              </a:rPr>
            </a:br>
            <a:endParaRPr/>
          </a:p>
        </p:txBody>
      </p:sp>
      <p:sp>
        <p:nvSpPr>
          <p:cNvPr id="838" name="Google Shape;838;p141"/>
          <p:cNvSpPr txBox="1"/>
          <p:nvPr>
            <p:ph idx="1" type="body"/>
          </p:nvPr>
        </p:nvSpPr>
        <p:spPr>
          <a:xfrm>
            <a:off x="838200" y="1450428"/>
            <a:ext cx="10515600" cy="48768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Slow Performance with Large Formulas</a:t>
            </a:r>
            <a:r>
              <a:rPr b="0" i="0" lang="en-IN">
                <a:solidFill>
                  <a:srgbClr val="374151"/>
                </a:solidFill>
                <a:latin typeface="Inter"/>
                <a:ea typeface="Inter"/>
                <a:cs typeface="Inter"/>
                <a:sym typeface="Inter"/>
              </a:rPr>
              <a:t>: Excel can struggle with performance when handling complex calculations or large datasets. Users may experience lag or crashes when working with extensive formulas, which can hinder productivity and lead to frustration.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Memory Limitations</a:t>
            </a:r>
            <a:r>
              <a:rPr b="0" i="0" lang="en-IN">
                <a:solidFill>
                  <a:srgbClr val="374151"/>
                </a:solidFill>
                <a:latin typeface="Inter"/>
                <a:ea typeface="Inter"/>
                <a:cs typeface="Inter"/>
                <a:sym typeface="Inter"/>
              </a:rPr>
              <a:t>: Excel is limited by the amount of memory available on the user's machine. As datasets grow larger and more complex, users may encounter performance bottlenecks, requiring them to upgrade their hardware or switch to more robust data processing tools.</a:t>
            </a:r>
            <a:endParaRPr/>
          </a:p>
          <a:p>
            <a:pPr indent="0" lvl="0" marL="0" rtl="0" algn="l">
              <a:lnSpc>
                <a:spcPct val="90000"/>
              </a:lnSpc>
              <a:spcBef>
                <a:spcPts val="1000"/>
              </a:spcBef>
              <a:spcAft>
                <a:spcPts val="0"/>
              </a:spcAft>
              <a:buClr>
                <a:schemeClr val="dk1"/>
              </a:buClr>
              <a:buSzPts val="2800"/>
              <a:buNone/>
            </a:pPr>
            <a:br>
              <a:rPr lang="en-IN"/>
            </a:b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When to Use Each</a:t>
            </a:r>
            <a:br>
              <a:rPr b="1" i="0" lang="en-IN">
                <a:latin typeface="Inter"/>
                <a:ea typeface="Inter"/>
                <a:cs typeface="Inter"/>
                <a:sym typeface="Inter"/>
              </a:rPr>
            </a:br>
            <a:endParaRPr/>
          </a:p>
        </p:txBody>
      </p:sp>
      <p:sp>
        <p:nvSpPr>
          <p:cNvPr id="154" name="Google Shape;154;p25"/>
          <p:cNvSpPr txBox="1"/>
          <p:nvPr>
            <p:ph idx="1" type="body"/>
          </p:nvPr>
        </p:nvSpPr>
        <p:spPr>
          <a:xfrm>
            <a:off x="838200" y="1418897"/>
            <a:ext cx="10515600" cy="4758066"/>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When to Use Charts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Summarizing Data</a:t>
            </a:r>
            <a:r>
              <a:rPr b="0" i="0" lang="en-IN">
                <a:solidFill>
                  <a:srgbClr val="374151"/>
                </a:solidFill>
                <a:latin typeface="Inter"/>
                <a:ea typeface="Inter"/>
                <a:cs typeface="Inter"/>
                <a:sym typeface="Inter"/>
              </a:rPr>
              <a:t>: Ideal for summarizing and comparing categorical data, making it easier for audiences to understand key takeaways.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Visual Appeal</a:t>
            </a:r>
            <a:r>
              <a:rPr b="0" i="0" lang="en-IN">
                <a:solidFill>
                  <a:srgbClr val="374151"/>
                </a:solidFill>
                <a:latin typeface="Inter"/>
                <a:ea typeface="Inter"/>
                <a:cs typeface="Inter"/>
                <a:sym typeface="Inter"/>
              </a:rPr>
              <a:t>: Best for presentations where visual clarity and engagement are essential. Charts can effectively capture attention and communicate messages quickly.</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Examples</a:t>
            </a:r>
            <a:r>
              <a:rPr b="0" i="0" lang="en-IN">
                <a:solidFill>
                  <a:srgbClr val="374151"/>
                </a:solidFill>
                <a:latin typeface="Inter"/>
                <a:ea typeface="Inter"/>
                <a:cs typeface="Inter"/>
                <a:sym typeface="Inter"/>
              </a:rPr>
              <a:t>: Business presentations, marketing reports, and infographics.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When to Use Graphs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Analyzing Relationships</a:t>
            </a:r>
            <a:r>
              <a:rPr b="0" i="0" lang="en-IN">
                <a:solidFill>
                  <a:srgbClr val="374151"/>
                </a:solidFill>
                <a:latin typeface="Inter"/>
                <a:ea typeface="Inter"/>
                <a:cs typeface="Inter"/>
                <a:sym typeface="Inter"/>
              </a:rPr>
              <a:t>: Suitable for analyzing relationships between numerical variables, allowing for a deeper understanding of trends and correlations.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Scientific and Technical Reports</a:t>
            </a:r>
            <a:r>
              <a:rPr b="0" i="0" lang="en-IN">
                <a:solidFill>
                  <a:srgbClr val="374151"/>
                </a:solidFill>
                <a:latin typeface="Inter"/>
                <a:ea typeface="Inter"/>
                <a:cs typeface="Inter"/>
                <a:sym typeface="Inter"/>
              </a:rPr>
              <a:t>: Best for scientific reports, data analysis, and situations where precise data interpretation is required. Graphs can help illustrate complex relationships and data distributions.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Examples</a:t>
            </a:r>
            <a:r>
              <a:rPr b="0" i="0" lang="en-IN">
                <a:solidFill>
                  <a:srgbClr val="374151"/>
                </a:solidFill>
                <a:latin typeface="Inter"/>
                <a:ea typeface="Inter"/>
                <a:cs typeface="Inter"/>
                <a:sym typeface="Inter"/>
              </a:rPr>
              <a:t>: Research papers, statistical analyses, and financial reports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142"/>
          <p:cNvSpPr txBox="1"/>
          <p:nvPr>
            <p:ph type="title"/>
          </p:nvPr>
        </p:nvSpPr>
        <p:spPr>
          <a:xfrm>
            <a:off x="2551386" y="2845566"/>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b="1" lang="en-IN" sz="4800"/>
              <a:t>WHO USES MS EXCEL</a:t>
            </a:r>
            <a:endParaRPr/>
          </a:p>
        </p:txBody>
      </p:sp>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14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Business Analysts</a:t>
            </a:r>
            <a:br>
              <a:rPr b="1" i="0" lang="en-IN">
                <a:latin typeface="Inter"/>
                <a:ea typeface="Inter"/>
                <a:cs typeface="Inter"/>
                <a:sym typeface="Inter"/>
              </a:rPr>
            </a:br>
            <a:endParaRPr/>
          </a:p>
        </p:txBody>
      </p:sp>
      <p:sp>
        <p:nvSpPr>
          <p:cNvPr id="849" name="Google Shape;849;p14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Business analysts are responsible for identifying business needs and finding technical solutions to business problems. They act as a liaison between stakeholders and IT teams.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Analysis</a:t>
            </a:r>
            <a:r>
              <a:rPr b="0" i="0" lang="en-IN">
                <a:solidFill>
                  <a:srgbClr val="374151"/>
                </a:solidFill>
                <a:latin typeface="Inter"/>
                <a:ea typeface="Inter"/>
                <a:cs typeface="Inter"/>
                <a:sym typeface="Inter"/>
              </a:rPr>
              <a:t>: They analyze sales data, customer feedback, and market trends to provide actionable insights.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Reporting</a:t>
            </a:r>
            <a:r>
              <a:rPr b="0" i="0" lang="en-IN">
                <a:solidFill>
                  <a:srgbClr val="374151"/>
                </a:solidFill>
                <a:latin typeface="Inter"/>
                <a:ea typeface="Inter"/>
                <a:cs typeface="Inter"/>
                <a:sym typeface="Inter"/>
              </a:rPr>
              <a:t>: Create comprehensive reports using Excel’s pivot tables and charts to present findings to management.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Forecasting</a:t>
            </a:r>
            <a:r>
              <a:rPr b="0" i="0" lang="en-IN">
                <a:solidFill>
                  <a:srgbClr val="374151"/>
                </a:solidFill>
                <a:latin typeface="Inter"/>
                <a:ea typeface="Inter"/>
                <a:cs typeface="Inter"/>
                <a:sym typeface="Inter"/>
              </a:rPr>
              <a:t>: Use historical data to forecast future sales and trends, helping businesses make informed decisions.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 allows for quick data manipulation and visualization, enabling analysts to present complex data in an understandable format.</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3" name="Shape 853"/>
        <p:cNvGrpSpPr/>
        <p:nvPr/>
      </p:nvGrpSpPr>
      <p:grpSpPr>
        <a:xfrm>
          <a:off x="0" y="0"/>
          <a:ext cx="0" cy="0"/>
          <a:chOff x="0" y="0"/>
          <a:chExt cx="0" cy="0"/>
        </a:xfrm>
      </p:grpSpPr>
      <p:sp>
        <p:nvSpPr>
          <p:cNvPr id="854" name="Google Shape;854;p14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Financial Analysts</a:t>
            </a:r>
            <a:br>
              <a:rPr b="1" i="0" lang="en-IN">
                <a:latin typeface="Inter"/>
                <a:ea typeface="Inter"/>
                <a:cs typeface="Inter"/>
                <a:sym typeface="Inter"/>
              </a:rPr>
            </a:br>
            <a:endParaRPr/>
          </a:p>
        </p:txBody>
      </p:sp>
      <p:sp>
        <p:nvSpPr>
          <p:cNvPr id="855" name="Google Shape;855;p144"/>
          <p:cNvSpPr txBox="1"/>
          <p:nvPr>
            <p:ph idx="1" type="body"/>
          </p:nvPr>
        </p:nvSpPr>
        <p:spPr>
          <a:xfrm>
            <a:off x="838200" y="1345324"/>
            <a:ext cx="10515600" cy="483163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Financial analysts evaluate financial data to guide investment decisions and assess the financial performance of a company.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Financial Modeling</a:t>
            </a:r>
            <a:r>
              <a:rPr b="0" i="0" lang="en-IN">
                <a:solidFill>
                  <a:srgbClr val="374151"/>
                </a:solidFill>
                <a:latin typeface="Inter"/>
                <a:ea typeface="Inter"/>
                <a:cs typeface="Inter"/>
                <a:sym typeface="Inter"/>
              </a:rPr>
              <a:t>: Build models to project future earnings, cash flows, and expenses using Excel formulas and functions.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Variance Analysis</a:t>
            </a:r>
            <a:r>
              <a:rPr b="0" i="0" lang="en-IN">
                <a:solidFill>
                  <a:srgbClr val="374151"/>
                </a:solidFill>
                <a:latin typeface="Inter"/>
                <a:ea typeface="Inter"/>
                <a:cs typeface="Inter"/>
                <a:sym typeface="Inter"/>
              </a:rPr>
              <a:t>: Compare actual financial performance against budgets and forecasts to identify discrepancies.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Investment Analysis</a:t>
            </a:r>
            <a:r>
              <a:rPr b="0" i="0" lang="en-IN">
                <a:solidFill>
                  <a:srgbClr val="374151"/>
                </a:solidFill>
                <a:latin typeface="Inter"/>
                <a:ea typeface="Inter"/>
                <a:cs typeface="Inter"/>
                <a:sym typeface="Inter"/>
              </a:rPr>
              <a:t>: Analyze potential investment opportunities using Excel to calculate metrics like ROI, NPV, and IRR.</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Excel’s advanced functions and financial templates streamline complex calculations, making it easier to analyze financial data.</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sp>
        <p:nvSpPr>
          <p:cNvPr id="860" name="Google Shape;860;p14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Accountants</a:t>
            </a:r>
            <a:br>
              <a:rPr b="1" i="0" lang="en-IN">
                <a:latin typeface="Inter"/>
                <a:ea typeface="Inter"/>
                <a:cs typeface="Inter"/>
                <a:sym typeface="Inter"/>
              </a:rPr>
            </a:br>
            <a:endParaRPr/>
          </a:p>
        </p:txBody>
      </p:sp>
      <p:sp>
        <p:nvSpPr>
          <p:cNvPr id="861" name="Google Shape;861;p14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Accountants manage financial records, ensuring compliance with laws and regulations while preparing financial statements.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Bookkeeping</a:t>
            </a:r>
            <a:r>
              <a:rPr b="0" i="0" lang="en-IN">
                <a:solidFill>
                  <a:srgbClr val="374151"/>
                </a:solidFill>
                <a:latin typeface="Inter"/>
                <a:ea typeface="Inter"/>
                <a:cs typeface="Inter"/>
                <a:sym typeface="Inter"/>
              </a:rPr>
              <a:t>: Track daily transactions, expenses, and revenues using Excel spreadsheets.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Financial Statements</a:t>
            </a:r>
            <a:r>
              <a:rPr b="0" i="0" lang="en-IN">
                <a:solidFill>
                  <a:srgbClr val="374151"/>
                </a:solidFill>
                <a:latin typeface="Inter"/>
                <a:ea typeface="Inter"/>
                <a:cs typeface="Inter"/>
                <a:sym typeface="Inter"/>
              </a:rPr>
              <a:t>: Prepare balance sheets, income statements, and cash flow statements using Excel’s templates.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Tax Preparation</a:t>
            </a:r>
            <a:r>
              <a:rPr b="0" i="0" lang="en-IN">
                <a:solidFill>
                  <a:srgbClr val="374151"/>
                </a:solidFill>
                <a:latin typeface="Inter"/>
                <a:ea typeface="Inter"/>
                <a:cs typeface="Inter"/>
                <a:sym typeface="Inter"/>
              </a:rPr>
              <a:t>: Organize financial data for tax filings and ensure compliance with tax regulations.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Excel’s ability to automate calculations and generate reports saves time and reduces errors in financial reporting.</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sp>
        <p:nvSpPr>
          <p:cNvPr id="866" name="Google Shape;866;p14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Project Managers</a:t>
            </a:r>
            <a:br>
              <a:rPr b="1" i="0" lang="en-IN">
                <a:latin typeface="Inter"/>
                <a:ea typeface="Inter"/>
                <a:cs typeface="Inter"/>
                <a:sym typeface="Inter"/>
              </a:rPr>
            </a:br>
            <a:endParaRPr/>
          </a:p>
        </p:txBody>
      </p:sp>
      <p:sp>
        <p:nvSpPr>
          <p:cNvPr id="867" name="Google Shape;867;p14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Project managers oversee projects from initiation to completion, ensuring they meet deadlines and stay within budget.</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Gantt Charts</a:t>
            </a:r>
            <a:r>
              <a:rPr b="0" i="0" lang="en-IN">
                <a:solidFill>
                  <a:srgbClr val="374151"/>
                </a:solidFill>
                <a:latin typeface="Inter"/>
                <a:ea typeface="Inter"/>
                <a:cs typeface="Inter"/>
                <a:sym typeface="Inter"/>
              </a:rPr>
              <a:t>: Create Gantt charts to visualize project timelines and track progress against milestones.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Resource Allocation</a:t>
            </a:r>
            <a:r>
              <a:rPr b="0" i="0" lang="en-IN">
                <a:solidFill>
                  <a:srgbClr val="374151"/>
                </a:solidFill>
                <a:latin typeface="Inter"/>
                <a:ea typeface="Inter"/>
                <a:cs typeface="Inter"/>
                <a:sym typeface="Inter"/>
              </a:rPr>
              <a:t>: Use Excel to allocate resources effectively, ensuring that team members are utilized efficiently.</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Budget Tracking</a:t>
            </a:r>
            <a:r>
              <a:rPr b="0" i="0" lang="en-IN">
                <a:solidFill>
                  <a:srgbClr val="374151"/>
                </a:solidFill>
                <a:latin typeface="Inter"/>
                <a:ea typeface="Inter"/>
                <a:cs typeface="Inter"/>
                <a:sym typeface="Inter"/>
              </a:rPr>
              <a:t>: Monitor project budgets and expenses, adjusting forecasts as necessary.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Excel’s visual tools and templates help project managers communicate project status clearly to stakeholders.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14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Data Scientists</a:t>
            </a:r>
            <a:br>
              <a:rPr b="1" i="0" lang="en-IN">
                <a:latin typeface="Inter"/>
                <a:ea typeface="Inter"/>
                <a:cs typeface="Inter"/>
                <a:sym typeface="Inter"/>
              </a:rPr>
            </a:br>
            <a:endParaRPr/>
          </a:p>
        </p:txBody>
      </p:sp>
      <p:sp>
        <p:nvSpPr>
          <p:cNvPr id="873" name="Google Shape;873;p14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Data scientists analyze and interpret complex data to derive insights and inform decision-making.</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Cleaning</a:t>
            </a:r>
            <a:r>
              <a:rPr b="0" i="0" lang="en-IN">
                <a:solidFill>
                  <a:srgbClr val="374151"/>
                </a:solidFill>
                <a:latin typeface="Inter"/>
                <a:ea typeface="Inter"/>
                <a:cs typeface="Inter"/>
                <a:sym typeface="Inter"/>
              </a:rPr>
              <a:t>: Use Excel to clean and preprocess data, removing duplicates and handling missing values.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Statistical Analysis</a:t>
            </a:r>
            <a:r>
              <a:rPr b="0" i="0" lang="en-IN">
                <a:solidFill>
                  <a:srgbClr val="374151"/>
                </a:solidFill>
                <a:latin typeface="Inter"/>
                <a:ea typeface="Inter"/>
                <a:cs typeface="Inter"/>
                <a:sym typeface="Inter"/>
              </a:rPr>
              <a:t>: Perform statistical analyses using Excel’s built-in functions to identify trends and correlations.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Visualization</a:t>
            </a:r>
            <a:r>
              <a:rPr b="0" i="0" lang="en-IN">
                <a:solidFill>
                  <a:srgbClr val="374151"/>
                </a:solidFill>
                <a:latin typeface="Inter"/>
                <a:ea typeface="Inter"/>
                <a:cs typeface="Inter"/>
                <a:sym typeface="Inter"/>
              </a:rPr>
              <a:t>: Create charts and graphs to visualize data findings for presentations and reports.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 provides a user-friendly interface for data manipulation, making it accessible for those who may not be familiar with programming languages.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 name="Shape 877"/>
        <p:cNvGrpSpPr/>
        <p:nvPr/>
      </p:nvGrpSpPr>
      <p:grpSpPr>
        <a:xfrm>
          <a:off x="0" y="0"/>
          <a:ext cx="0" cy="0"/>
          <a:chOff x="0" y="0"/>
          <a:chExt cx="0" cy="0"/>
        </a:xfrm>
      </p:grpSpPr>
      <p:sp>
        <p:nvSpPr>
          <p:cNvPr id="878" name="Google Shape;878;p14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Marketing Professionals</a:t>
            </a:r>
            <a:br>
              <a:rPr b="1" i="0" lang="en-IN">
                <a:latin typeface="Inter"/>
                <a:ea typeface="Inter"/>
                <a:cs typeface="Inter"/>
                <a:sym typeface="Inter"/>
              </a:rPr>
            </a:br>
            <a:endParaRPr/>
          </a:p>
        </p:txBody>
      </p:sp>
      <p:sp>
        <p:nvSpPr>
          <p:cNvPr id="879" name="Google Shape;879;p14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Marketing professionals analyze market trends and campaign performance to drive business growth.</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Campaign Tracking</a:t>
            </a:r>
            <a:r>
              <a:rPr b="0" i="0" lang="en-IN">
                <a:solidFill>
                  <a:srgbClr val="374151"/>
                </a:solidFill>
                <a:latin typeface="Inter"/>
                <a:ea typeface="Inter"/>
                <a:cs typeface="Inter"/>
                <a:sym typeface="Inter"/>
              </a:rPr>
              <a:t>: Use Excel to track the performance of marketing campaigns, analyzing metrics like conversion rates and ROI.</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Market Research</a:t>
            </a:r>
            <a:r>
              <a:rPr b="0" i="0" lang="en-IN">
                <a:solidFill>
                  <a:srgbClr val="374151"/>
                </a:solidFill>
                <a:latin typeface="Inter"/>
                <a:ea typeface="Inter"/>
                <a:cs typeface="Inter"/>
                <a:sym typeface="Inter"/>
              </a:rPr>
              <a:t>: Compile and analyze survey data to understand customer preferences and market trends.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Budget Management</a:t>
            </a:r>
            <a:r>
              <a:rPr b="0" i="0" lang="en-IN">
                <a:solidFill>
                  <a:srgbClr val="374151"/>
                </a:solidFill>
                <a:latin typeface="Inter"/>
                <a:ea typeface="Inter"/>
                <a:cs typeface="Inter"/>
                <a:sym typeface="Inter"/>
              </a:rPr>
              <a:t>: Manage marketing budgets, tracking expenditures against planned budgets.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Excel’s analytical tools help marketers make data-driven decisions, optimizing marketing strategies for better results.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14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Human Resources Managers</a:t>
            </a:r>
            <a:br>
              <a:rPr b="1" i="0" lang="en-IN">
                <a:latin typeface="Inter"/>
                <a:ea typeface="Inter"/>
                <a:cs typeface="Inter"/>
                <a:sym typeface="Inter"/>
              </a:rPr>
            </a:br>
            <a:endParaRPr/>
          </a:p>
        </p:txBody>
      </p:sp>
      <p:sp>
        <p:nvSpPr>
          <p:cNvPr id="885" name="Google Shape;885;p14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0" i="0" lang="en-IN">
                <a:solidFill>
                  <a:srgbClr val="374151"/>
                </a:solidFill>
                <a:latin typeface="Inter"/>
                <a:ea typeface="Inter"/>
                <a:cs typeface="Inter"/>
                <a:sym typeface="Inter"/>
              </a:rPr>
              <a:t> HR managers oversee employee relations, recruitment, and performance management within an organization.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Employee Tracking</a:t>
            </a:r>
            <a:r>
              <a:rPr b="0" i="0" lang="en-IN">
                <a:solidFill>
                  <a:srgbClr val="374151"/>
                </a:solidFill>
                <a:latin typeface="Inter"/>
                <a:ea typeface="Inter"/>
                <a:cs typeface="Inter"/>
                <a:sym typeface="Inter"/>
              </a:rPr>
              <a:t>: Use Excel to maintain employee records, including attendance, performance reviews, and training.</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Recruitment Metrics</a:t>
            </a:r>
            <a:r>
              <a:rPr b="0" i="0" lang="en-IN">
                <a:solidFill>
                  <a:srgbClr val="374151"/>
                </a:solidFill>
                <a:latin typeface="Inter"/>
                <a:ea typeface="Inter"/>
                <a:cs typeface="Inter"/>
                <a:sym typeface="Inter"/>
              </a:rPr>
              <a:t>: Analyze recruitment data to assess the effectiveness of hiring strategies and improve processes.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Payroll Management</a:t>
            </a:r>
            <a:r>
              <a:rPr b="0" i="0" lang="en-IN">
                <a:solidFill>
                  <a:srgbClr val="374151"/>
                </a:solidFill>
                <a:latin typeface="Inter"/>
                <a:ea typeface="Inter"/>
                <a:cs typeface="Inter"/>
                <a:sym typeface="Inter"/>
              </a:rPr>
              <a:t>: Manage payroll data, ensuring accurate calculations of salaries, bonuses, and deductions.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Excel’s organizational capabilities help HR managers streamline processes and maintain accurate records.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9" name="Shape 889"/>
        <p:cNvGrpSpPr/>
        <p:nvPr/>
      </p:nvGrpSpPr>
      <p:grpSpPr>
        <a:xfrm>
          <a:off x="0" y="0"/>
          <a:ext cx="0" cy="0"/>
          <a:chOff x="0" y="0"/>
          <a:chExt cx="0" cy="0"/>
        </a:xfrm>
      </p:grpSpPr>
      <p:sp>
        <p:nvSpPr>
          <p:cNvPr id="890" name="Google Shape;890;p15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Sales Teams</a:t>
            </a:r>
            <a:br>
              <a:rPr b="1" i="0" lang="en-IN">
                <a:latin typeface="Inter"/>
                <a:ea typeface="Inter"/>
                <a:cs typeface="Inter"/>
                <a:sym typeface="Inter"/>
              </a:rPr>
            </a:br>
            <a:endParaRPr/>
          </a:p>
        </p:txBody>
      </p:sp>
      <p:sp>
        <p:nvSpPr>
          <p:cNvPr id="891" name="Google Shape;891;p15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Sales teams monitor sales performance and customer data to drive revenue and improve customer relationships.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Sales Forecasting</a:t>
            </a:r>
            <a:r>
              <a:rPr b="0" i="0" lang="en-IN">
                <a:solidFill>
                  <a:srgbClr val="374151"/>
                </a:solidFill>
                <a:latin typeface="Inter"/>
                <a:ea typeface="Inter"/>
                <a:cs typeface="Inter"/>
                <a:sym typeface="Inter"/>
              </a:rPr>
              <a:t>: Use historical sales data to create forecasts, helping to set realistic sales targets.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Lead Tracking</a:t>
            </a:r>
            <a:r>
              <a:rPr b="0" i="0" lang="en-IN">
                <a:solidFill>
                  <a:srgbClr val="374151"/>
                </a:solidFill>
                <a:latin typeface="Inter"/>
                <a:ea typeface="Inter"/>
                <a:cs typeface="Inter"/>
                <a:sym typeface="Inter"/>
              </a:rPr>
              <a:t>: Maintain a database of leads and opportunities, tracking their status through the sales pipeline.</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Performance Analysis</a:t>
            </a:r>
            <a:r>
              <a:rPr b="0" i="0" lang="en-IN">
                <a:solidFill>
                  <a:srgbClr val="374151"/>
                </a:solidFill>
                <a:latin typeface="Inter"/>
                <a:ea typeface="Inter"/>
                <a:cs typeface="Inter"/>
                <a:sym typeface="Inter"/>
              </a:rPr>
              <a:t>: Analyze sales performance metrics to identify top performers and areas for improvement.</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15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Researchers</a:t>
            </a:r>
            <a:br>
              <a:rPr b="1" i="0" lang="en-IN">
                <a:latin typeface="Inter"/>
                <a:ea typeface="Inter"/>
                <a:cs typeface="Inter"/>
                <a:sym typeface="Inter"/>
              </a:rPr>
            </a:br>
            <a:endParaRPr/>
          </a:p>
        </p:txBody>
      </p:sp>
      <p:sp>
        <p:nvSpPr>
          <p:cNvPr id="897" name="Google Shape;897;p15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Researchers in various fields use Excel to collect, analyze, and present data for studies and experiments.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Collection</a:t>
            </a:r>
            <a:r>
              <a:rPr b="0" i="0" lang="en-IN">
                <a:solidFill>
                  <a:srgbClr val="374151"/>
                </a:solidFill>
                <a:latin typeface="Inter"/>
                <a:ea typeface="Inter"/>
                <a:cs typeface="Inter"/>
                <a:sym typeface="Inter"/>
              </a:rPr>
              <a:t>: Researchers can input raw data into Excel, organizing it for easier analysis and interpretation.</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Statistical Analysis</a:t>
            </a:r>
            <a:r>
              <a:rPr b="0" i="0" lang="en-IN">
                <a:solidFill>
                  <a:srgbClr val="374151"/>
                </a:solidFill>
                <a:latin typeface="Inter"/>
                <a:ea typeface="Inter"/>
                <a:cs typeface="Inter"/>
                <a:sym typeface="Inter"/>
              </a:rPr>
              <a:t>: Utilize Excel’s statistical functions to perform analyses such as t-tests, ANOVA, and regression analysis, helping to validate hypotheses.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Visualization</a:t>
            </a:r>
            <a:r>
              <a:rPr b="0" i="0" lang="en-IN">
                <a:solidFill>
                  <a:srgbClr val="374151"/>
                </a:solidFill>
                <a:latin typeface="Inter"/>
                <a:ea typeface="Inter"/>
                <a:cs typeface="Inter"/>
                <a:sym typeface="Inter"/>
              </a:rPr>
              <a:t>: Create charts and graphs to visually represent findings, making it easier to communicate results in presentations and publications.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Excel’s versatility allows researchers to handle large datasets efficiently, facilitating both quantitative and qualitative analysis.</a:t>
            </a:r>
            <a:endParaRPr/>
          </a:p>
          <a:p>
            <a:pPr indent="-228600" lvl="0" marL="228600" rtl="0" algn="l">
              <a:lnSpc>
                <a:spcPct val="90000"/>
              </a:lnSpc>
              <a:spcBef>
                <a:spcPts val="1000"/>
              </a:spcBef>
              <a:spcAft>
                <a:spcPts val="0"/>
              </a:spcAft>
              <a:buClr>
                <a:schemeClr val="dk1"/>
              </a:buClr>
              <a:buSzPct val="100000"/>
              <a:buChar char="•"/>
            </a:pPr>
            <a:br>
              <a:rPr lang="en-IN"/>
            </a:b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title"/>
          </p:nvPr>
        </p:nvSpPr>
        <p:spPr>
          <a:xfrm>
            <a:off x="3518338" y="2456684"/>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b="1" lang="en-IN"/>
              <a:t>MICROSOFT SUITE </a:t>
            </a:r>
            <a:endParaRPr/>
          </a:p>
        </p:txBody>
      </p:sp>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15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Educators and Students</a:t>
            </a:r>
            <a:br>
              <a:rPr b="1" i="0" lang="en-IN">
                <a:latin typeface="Inter"/>
                <a:ea typeface="Inter"/>
                <a:cs typeface="Inter"/>
                <a:sym typeface="Inter"/>
              </a:rPr>
            </a:br>
            <a:endParaRPr/>
          </a:p>
        </p:txBody>
      </p:sp>
      <p:sp>
        <p:nvSpPr>
          <p:cNvPr id="903" name="Google Shape;903;p15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Educators and students use Excel for various academic purposes, including data analysis, grading, and project management.</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Grade Tracking</a:t>
            </a:r>
            <a:r>
              <a:rPr b="0" i="0" lang="en-IN">
                <a:solidFill>
                  <a:srgbClr val="374151"/>
                </a:solidFill>
                <a:latin typeface="Inter"/>
                <a:ea typeface="Inter"/>
                <a:cs typeface="Inter"/>
                <a:sym typeface="Inter"/>
              </a:rPr>
              <a:t>: Educators can create spreadsheets to track student grades, attendance, and performance over time, allowing for easy identification of trends and areas needing improvement.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Analysis Projects</a:t>
            </a:r>
            <a:r>
              <a:rPr b="0" i="0" lang="en-IN">
                <a:solidFill>
                  <a:srgbClr val="374151"/>
                </a:solidFill>
                <a:latin typeface="Inter"/>
                <a:ea typeface="Inter"/>
                <a:cs typeface="Inter"/>
                <a:sym typeface="Inter"/>
              </a:rPr>
              <a:t>: Students can use Excel to analyze data for research projects, employing functions like statistical analysis tools to interpret results.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Budgeting for Events</a:t>
            </a:r>
            <a:r>
              <a:rPr b="0" i="0" lang="en-IN">
                <a:solidFill>
                  <a:srgbClr val="374151"/>
                </a:solidFill>
                <a:latin typeface="Inter"/>
                <a:ea typeface="Inter"/>
                <a:cs typeface="Inter"/>
                <a:sym typeface="Inter"/>
              </a:rPr>
              <a:t>: Both educators and students can manage budgets for school events or projects, tracking expenses and ensuring they stay within financial limits.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 provides a practical tool for teaching data literacy and analytical skills, while also helping students organize and present their work effectively.</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 name="Shape 907"/>
        <p:cNvGrpSpPr/>
        <p:nvPr/>
      </p:nvGrpSpPr>
      <p:grpSpPr>
        <a:xfrm>
          <a:off x="0" y="0"/>
          <a:ext cx="0" cy="0"/>
          <a:chOff x="0" y="0"/>
          <a:chExt cx="0" cy="0"/>
        </a:xfrm>
      </p:grpSpPr>
      <p:sp>
        <p:nvSpPr>
          <p:cNvPr id="908" name="Google Shape;908;p15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Supply Chain Managers</a:t>
            </a:r>
            <a:br>
              <a:rPr b="1" i="0" lang="en-IN">
                <a:latin typeface="Inter"/>
                <a:ea typeface="Inter"/>
                <a:cs typeface="Inter"/>
                <a:sym typeface="Inter"/>
              </a:rPr>
            </a:br>
            <a:endParaRPr/>
          </a:p>
        </p:txBody>
      </p:sp>
      <p:sp>
        <p:nvSpPr>
          <p:cNvPr id="909" name="Google Shape;909;p15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Supply chain managers oversee the flow of goods and services, managing logistics, inventory, and supplier relationships.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Inventory Management</a:t>
            </a:r>
            <a:r>
              <a:rPr b="0" i="0" lang="en-IN">
                <a:solidFill>
                  <a:srgbClr val="374151"/>
                </a:solidFill>
                <a:latin typeface="Inter"/>
                <a:ea typeface="Inter"/>
                <a:cs typeface="Inter"/>
                <a:sym typeface="Inter"/>
              </a:rPr>
              <a:t>: Use Excel to track inventory levels, reorder points, and stock movements, ensuring optimal inventory levels to meet demand.</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Supplier Performance Analysis</a:t>
            </a:r>
            <a:r>
              <a:rPr b="0" i="0" lang="en-IN">
                <a:solidFill>
                  <a:srgbClr val="374151"/>
                </a:solidFill>
                <a:latin typeface="Inter"/>
                <a:ea typeface="Inter"/>
                <a:cs typeface="Inter"/>
                <a:sym typeface="Inter"/>
              </a:rPr>
              <a:t>: Analyze supplier data to assess performance metrics such as delivery times, quality, and cost-effectiveness.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Cost Analysis</a:t>
            </a:r>
            <a:r>
              <a:rPr b="0" i="0" lang="en-IN">
                <a:solidFill>
                  <a:srgbClr val="374151"/>
                </a:solidFill>
                <a:latin typeface="Inter"/>
                <a:ea typeface="Inter"/>
                <a:cs typeface="Inter"/>
                <a:sym typeface="Inter"/>
              </a:rPr>
              <a:t>: Create cost models to evaluate shipping and logistics expenses, helping to identify areas for cost reduction.</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 helps supply chain managers make data-driven decisions, improving efficiency and reducing operational costs.</a:t>
            </a:r>
            <a:endParaRPr/>
          </a:p>
          <a:p>
            <a:pPr indent="-228600" lvl="0" marL="228600" rtl="0" algn="l">
              <a:lnSpc>
                <a:spcPct val="90000"/>
              </a:lnSpc>
              <a:spcBef>
                <a:spcPts val="1000"/>
              </a:spcBef>
              <a:spcAft>
                <a:spcPts val="0"/>
              </a:spcAft>
              <a:buClr>
                <a:schemeClr val="dk1"/>
              </a:buClr>
              <a:buSzPct val="100000"/>
              <a:buChar char="•"/>
            </a:pPr>
            <a:br>
              <a:rPr lang="en-IN"/>
            </a:br>
            <a:endParaRPr/>
          </a:p>
        </p:txBody>
      </p:sp>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 name="Shape 913"/>
        <p:cNvGrpSpPr/>
        <p:nvPr/>
      </p:nvGrpSpPr>
      <p:grpSpPr>
        <a:xfrm>
          <a:off x="0" y="0"/>
          <a:ext cx="0" cy="0"/>
          <a:chOff x="0" y="0"/>
          <a:chExt cx="0" cy="0"/>
        </a:xfrm>
      </p:grpSpPr>
      <p:sp>
        <p:nvSpPr>
          <p:cNvPr id="914" name="Google Shape;914;p15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Nonprofit Organizations</a:t>
            </a:r>
            <a:br>
              <a:rPr b="1" i="0" lang="en-IN">
                <a:latin typeface="Inter"/>
                <a:ea typeface="Inter"/>
                <a:cs typeface="Inter"/>
                <a:sym typeface="Inter"/>
              </a:rPr>
            </a:br>
            <a:endParaRPr/>
          </a:p>
        </p:txBody>
      </p:sp>
      <p:sp>
        <p:nvSpPr>
          <p:cNvPr id="915" name="Google Shape;915;p15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Nonprofits manage donations, programs, and outreach efforts, often relying on data to measure impact and effectiveness.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Fundraising Tracking</a:t>
            </a:r>
            <a:r>
              <a:rPr b="0" i="0" lang="en-IN">
                <a:solidFill>
                  <a:srgbClr val="374151"/>
                </a:solidFill>
                <a:latin typeface="Inter"/>
                <a:ea typeface="Inter"/>
                <a:cs typeface="Inter"/>
                <a:sym typeface="Inter"/>
              </a:rPr>
              <a:t>: Use Excel to track donations, donor information, and fundraising campaign performance, allowing for targeted outreach and relationship management.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Program Evaluation</a:t>
            </a:r>
            <a:r>
              <a:rPr b="0" i="0" lang="en-IN">
                <a:solidFill>
                  <a:srgbClr val="374151"/>
                </a:solidFill>
                <a:latin typeface="Inter"/>
                <a:ea typeface="Inter"/>
                <a:cs typeface="Inter"/>
                <a:sym typeface="Inter"/>
              </a:rPr>
              <a:t>: Analyze program outcomes and metrics to assess effectiveness and report to stakeholders, ensuring transparency and accountability.</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Budget Management</a:t>
            </a:r>
            <a:r>
              <a:rPr b="0" i="0" lang="en-IN">
                <a:solidFill>
                  <a:srgbClr val="374151"/>
                </a:solidFill>
                <a:latin typeface="Inter"/>
                <a:ea typeface="Inter"/>
                <a:cs typeface="Inter"/>
                <a:sym typeface="Inter"/>
              </a:rPr>
              <a:t>: Manage budgets for various programs, tracking expenses and ensuring alignment with funding sources.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 provides nonprofits with a cost-effective solution for managing data and reporting, helping them maximize their impact.</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sp>
        <p:nvSpPr>
          <p:cNvPr id="920" name="Google Shape;920;p15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IT Professionals</a:t>
            </a:r>
            <a:br>
              <a:rPr b="1" i="0" lang="en-IN">
                <a:latin typeface="Inter"/>
                <a:ea typeface="Inter"/>
                <a:cs typeface="Inter"/>
                <a:sym typeface="Inter"/>
              </a:rPr>
            </a:br>
            <a:endParaRPr/>
          </a:p>
        </p:txBody>
      </p:sp>
      <p:sp>
        <p:nvSpPr>
          <p:cNvPr id="921" name="Google Shape;921;p15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Role</a:t>
            </a:r>
            <a:r>
              <a:rPr b="0" i="0" lang="en-IN">
                <a:solidFill>
                  <a:srgbClr val="374151"/>
                </a:solidFill>
                <a:latin typeface="Inter"/>
                <a:ea typeface="Inter"/>
                <a:cs typeface="Inter"/>
                <a:sym typeface="Inter"/>
              </a:rPr>
              <a:t>: IT professionals manage technology infrastructure, data systems, and support services within organizations.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System Performance Monitoring</a:t>
            </a:r>
            <a:r>
              <a:rPr b="0" i="0" lang="en-IN">
                <a:solidFill>
                  <a:srgbClr val="374151"/>
                </a:solidFill>
                <a:latin typeface="Inter"/>
                <a:ea typeface="Inter"/>
                <a:cs typeface="Inter"/>
                <a:sym typeface="Inter"/>
              </a:rPr>
              <a:t>: Use Excel to track and analyze system performance metrics, identifying areas for improvement and optimization.</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Project Documentation</a:t>
            </a:r>
            <a:r>
              <a:rPr b="0" i="0" lang="en-IN">
                <a:solidFill>
                  <a:srgbClr val="374151"/>
                </a:solidFill>
                <a:latin typeface="Inter"/>
                <a:ea typeface="Inter"/>
                <a:cs typeface="Inter"/>
                <a:sym typeface="Inter"/>
              </a:rPr>
              <a:t>: Maintain documentation for IT projects, including timelines, resource allocation, and budget tracking.</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Inventory Management</a:t>
            </a:r>
            <a:r>
              <a:rPr b="0" i="0" lang="en-IN">
                <a:solidFill>
                  <a:srgbClr val="374151"/>
                </a:solidFill>
                <a:latin typeface="Inter"/>
                <a:ea typeface="Inter"/>
                <a:cs typeface="Inter"/>
                <a:sym typeface="Inter"/>
              </a:rPr>
              <a:t>: Track hardware and software inventory, ensuring compliance with licensing agreements and managing asset lifecycles.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 Excel’s organizational capabilities and analytical tools help IT professionals streamline operations and improve service delivery.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15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Explanation of Microsoft Excel Layout</a:t>
            </a:r>
            <a:br>
              <a:rPr b="1" i="0" lang="en-IN">
                <a:latin typeface="Inter"/>
                <a:ea typeface="Inter"/>
                <a:cs typeface="Inter"/>
                <a:sym typeface="Inter"/>
              </a:rPr>
            </a:br>
            <a:endParaRPr/>
          </a:p>
        </p:txBody>
      </p:sp>
      <p:sp>
        <p:nvSpPr>
          <p:cNvPr id="927" name="Google Shape;927;p15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Play"/>
              <a:buAutoNum type="arabicPeriod"/>
            </a:pPr>
            <a:r>
              <a:rPr b="1" i="0" lang="en-IN">
                <a:solidFill>
                  <a:srgbClr val="374151"/>
                </a:solidFill>
                <a:latin typeface="Inter"/>
                <a:ea typeface="Inter"/>
                <a:cs typeface="Inter"/>
                <a:sym typeface="Inter"/>
              </a:rPr>
              <a:t>Ribbon</a:t>
            </a:r>
            <a:r>
              <a:rPr b="0" i="0" lang="en-IN">
                <a:solidFill>
                  <a:srgbClr val="374151"/>
                </a:solidFill>
                <a:latin typeface="Inter"/>
                <a:ea typeface="Inter"/>
                <a:cs typeface="Inter"/>
                <a:sym typeface="Inter"/>
              </a:rPr>
              <a:t>: The Ribbon is located at the top of the Excel window and contains tabs (like Home, Insert, Page Layout, Formulas, Data, Review, and View) that group related commands. Each tab has a set of tools and options that can be used to manipulate data, format cells, and create charts.</a:t>
            </a:r>
            <a:endParaRPr/>
          </a:p>
          <a:p>
            <a:pPr indent="-228600" lvl="0" marL="228600" rtl="0" algn="l">
              <a:lnSpc>
                <a:spcPct val="90000"/>
              </a:lnSpc>
              <a:spcBef>
                <a:spcPts val="1000"/>
              </a:spcBef>
              <a:spcAft>
                <a:spcPts val="0"/>
              </a:spcAft>
              <a:buClr>
                <a:srgbClr val="374151"/>
              </a:buClr>
              <a:buSzPct val="100000"/>
              <a:buFont typeface="Play"/>
              <a:buAutoNum type="arabicPeriod"/>
            </a:pPr>
            <a:r>
              <a:rPr b="1" i="0" lang="en-IN">
                <a:solidFill>
                  <a:srgbClr val="374151"/>
                </a:solidFill>
                <a:latin typeface="Inter"/>
                <a:ea typeface="Inter"/>
                <a:cs typeface="Inter"/>
                <a:sym typeface="Inter"/>
              </a:rPr>
              <a:t>Workbook</a:t>
            </a:r>
            <a:r>
              <a:rPr b="0" i="0" lang="en-IN">
                <a:solidFill>
                  <a:srgbClr val="374151"/>
                </a:solidFill>
                <a:latin typeface="Inter"/>
                <a:ea typeface="Inter"/>
                <a:cs typeface="Inter"/>
                <a:sym typeface="Inter"/>
              </a:rPr>
              <a:t>: An Excel file is called a workbook, which can contain multiple sheets (or worksheets). Each workbook opens in a separate window.</a:t>
            </a:r>
            <a:endParaRPr/>
          </a:p>
          <a:p>
            <a:pPr indent="-228600" lvl="0" marL="228600" rtl="0" algn="l">
              <a:lnSpc>
                <a:spcPct val="90000"/>
              </a:lnSpc>
              <a:spcBef>
                <a:spcPts val="1000"/>
              </a:spcBef>
              <a:spcAft>
                <a:spcPts val="0"/>
              </a:spcAft>
              <a:buClr>
                <a:srgbClr val="374151"/>
              </a:buClr>
              <a:buSzPct val="100000"/>
              <a:buFont typeface="Play"/>
              <a:buAutoNum type="arabicPeriod"/>
            </a:pPr>
            <a:r>
              <a:rPr b="1" i="0" lang="en-IN">
                <a:solidFill>
                  <a:srgbClr val="374151"/>
                </a:solidFill>
                <a:latin typeface="Inter"/>
                <a:ea typeface="Inter"/>
                <a:cs typeface="Inter"/>
                <a:sym typeface="Inter"/>
              </a:rPr>
              <a:t>Worksheet</a:t>
            </a:r>
            <a:r>
              <a:rPr b="0" i="0" lang="en-IN">
                <a:solidFill>
                  <a:srgbClr val="374151"/>
                </a:solidFill>
                <a:latin typeface="Inter"/>
                <a:ea typeface="Inter"/>
                <a:cs typeface="Inter"/>
                <a:sym typeface="Inter"/>
              </a:rPr>
              <a:t>: Each worksheet is made up of a grid of cells organized into rows and columns. Rows are numbered (1, 2, 3, ...) and columns are labeled with letters (A, B, C, ...). Each cell is identified by its column letter and row number (e.g., A1, B2).</a:t>
            </a:r>
            <a:endParaRPr/>
          </a:p>
          <a:p>
            <a:pPr indent="-228600" lvl="0" marL="228600" rtl="0" algn="l">
              <a:lnSpc>
                <a:spcPct val="90000"/>
              </a:lnSpc>
              <a:spcBef>
                <a:spcPts val="1000"/>
              </a:spcBef>
              <a:spcAft>
                <a:spcPts val="0"/>
              </a:spcAft>
              <a:buClr>
                <a:srgbClr val="374151"/>
              </a:buClr>
              <a:buSzPct val="100000"/>
              <a:buFont typeface="Play"/>
              <a:buAutoNum type="arabicPeriod"/>
            </a:pPr>
            <a:r>
              <a:rPr b="1" i="0" lang="en-IN">
                <a:solidFill>
                  <a:srgbClr val="374151"/>
                </a:solidFill>
                <a:latin typeface="Inter"/>
                <a:ea typeface="Inter"/>
                <a:cs typeface="Inter"/>
                <a:sym typeface="Inter"/>
              </a:rPr>
              <a:t>Cells</a:t>
            </a:r>
            <a:r>
              <a:rPr b="0" i="0" lang="en-IN">
                <a:solidFill>
                  <a:srgbClr val="374151"/>
                </a:solidFill>
                <a:latin typeface="Inter"/>
                <a:ea typeface="Inter"/>
                <a:cs typeface="Inter"/>
                <a:sym typeface="Inter"/>
              </a:rPr>
              <a:t>: Cells are the individual boxes in the grid where data is entered. You can enter text, numbers, or formulas into cells. Cells can also be formatted to change their appearance (font, color, borders, etc.)</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157"/>
          <p:cNvSpPr txBox="1"/>
          <p:nvPr>
            <p:ph idx="1" type="body"/>
          </p:nvPr>
        </p:nvSpPr>
        <p:spPr>
          <a:xfrm>
            <a:off x="357352" y="472966"/>
            <a:ext cx="10996448" cy="586477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Play"/>
              <a:buAutoNum type="arabicPeriod"/>
            </a:pPr>
            <a:r>
              <a:rPr b="1" i="0" lang="en-IN">
                <a:solidFill>
                  <a:srgbClr val="374151"/>
                </a:solidFill>
                <a:latin typeface="Inter"/>
                <a:ea typeface="Inter"/>
                <a:cs typeface="Inter"/>
                <a:sym typeface="Inter"/>
              </a:rPr>
              <a:t>Formula Bar</a:t>
            </a:r>
            <a:r>
              <a:rPr b="0" i="0" lang="en-IN">
                <a:solidFill>
                  <a:srgbClr val="374151"/>
                </a:solidFill>
                <a:latin typeface="Inter"/>
                <a:ea typeface="Inter"/>
                <a:cs typeface="Inter"/>
                <a:sym typeface="Inter"/>
              </a:rPr>
              <a:t>: Located above the worksheet, the formula bar displays the contents of the currently selected cell. It is where you can enter or edit data and formulas.</a:t>
            </a:r>
            <a:endParaRPr/>
          </a:p>
          <a:p>
            <a:pPr indent="-228600" lvl="0" marL="228600" rtl="0" algn="l">
              <a:lnSpc>
                <a:spcPct val="90000"/>
              </a:lnSpc>
              <a:spcBef>
                <a:spcPts val="1000"/>
              </a:spcBef>
              <a:spcAft>
                <a:spcPts val="0"/>
              </a:spcAft>
              <a:buClr>
                <a:srgbClr val="374151"/>
              </a:buClr>
              <a:buSzPts val="2800"/>
              <a:buFont typeface="Play"/>
              <a:buAutoNum type="arabicPeriod"/>
            </a:pPr>
            <a:r>
              <a:rPr b="1" i="0" lang="en-IN">
                <a:solidFill>
                  <a:srgbClr val="374151"/>
                </a:solidFill>
                <a:latin typeface="Inter"/>
                <a:ea typeface="Inter"/>
                <a:cs typeface="Inter"/>
                <a:sym typeface="Inter"/>
              </a:rPr>
              <a:t>Status Bar</a:t>
            </a:r>
            <a:r>
              <a:rPr b="0" i="0" lang="en-IN">
                <a:solidFill>
                  <a:srgbClr val="374151"/>
                </a:solidFill>
                <a:latin typeface="Inter"/>
                <a:ea typeface="Inter"/>
                <a:cs typeface="Inter"/>
                <a:sym typeface="Inter"/>
              </a:rPr>
              <a:t>: The status bar is located at the bottom of the Excel window and provides information about the current state of the workbook, such as the average, count, and sum of selected cells.</a:t>
            </a:r>
            <a:endParaRPr/>
          </a:p>
          <a:p>
            <a:pPr indent="-228600" lvl="0" marL="228600" rtl="0" algn="l">
              <a:lnSpc>
                <a:spcPct val="90000"/>
              </a:lnSpc>
              <a:spcBef>
                <a:spcPts val="1000"/>
              </a:spcBef>
              <a:spcAft>
                <a:spcPts val="0"/>
              </a:spcAft>
              <a:buClr>
                <a:srgbClr val="374151"/>
              </a:buClr>
              <a:buSzPts val="2800"/>
              <a:buFont typeface="Play"/>
              <a:buAutoNum type="arabicPeriod"/>
            </a:pPr>
            <a:r>
              <a:rPr b="1" i="0" lang="en-IN">
                <a:solidFill>
                  <a:srgbClr val="374151"/>
                </a:solidFill>
                <a:latin typeface="Inter"/>
                <a:ea typeface="Inter"/>
                <a:cs typeface="Inter"/>
                <a:sym typeface="Inter"/>
              </a:rPr>
              <a:t>Scroll Bars</a:t>
            </a:r>
            <a:r>
              <a:rPr b="0" i="0" lang="en-IN">
                <a:solidFill>
                  <a:srgbClr val="374151"/>
                </a:solidFill>
                <a:latin typeface="Inter"/>
                <a:ea typeface="Inter"/>
                <a:cs typeface="Inter"/>
                <a:sym typeface="Inter"/>
              </a:rPr>
              <a:t>: Scroll bars on the right and bottom of the window allow users to navigate through large worksheets.</a:t>
            </a:r>
            <a:endParaRPr/>
          </a:p>
          <a:p>
            <a:pPr indent="-228600" lvl="0" marL="228600" rtl="0" algn="l">
              <a:lnSpc>
                <a:spcPct val="90000"/>
              </a:lnSpc>
              <a:spcBef>
                <a:spcPts val="1000"/>
              </a:spcBef>
              <a:spcAft>
                <a:spcPts val="0"/>
              </a:spcAft>
              <a:buClr>
                <a:srgbClr val="374151"/>
              </a:buClr>
              <a:buSzPts val="2800"/>
              <a:buFont typeface="Play"/>
              <a:buAutoNum type="arabicPeriod"/>
            </a:pPr>
            <a:r>
              <a:rPr b="1" i="0" lang="en-IN">
                <a:solidFill>
                  <a:srgbClr val="374151"/>
                </a:solidFill>
                <a:latin typeface="Inter"/>
                <a:ea typeface="Inter"/>
                <a:cs typeface="Inter"/>
                <a:sym typeface="Inter"/>
              </a:rPr>
              <a:t>Sheet Tabs</a:t>
            </a:r>
            <a:r>
              <a:rPr b="0" i="0" lang="en-IN">
                <a:solidFill>
                  <a:srgbClr val="374151"/>
                </a:solidFill>
                <a:latin typeface="Inter"/>
                <a:ea typeface="Inter"/>
                <a:cs typeface="Inter"/>
                <a:sym typeface="Inter"/>
              </a:rPr>
              <a:t>: Located at the bottom of the workbook, sheet tabs allow users to switch between different worksheets within the same workbook.</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36" name="Shape 936"/>
        <p:cNvGrpSpPr/>
        <p:nvPr/>
      </p:nvGrpSpPr>
      <p:grpSpPr>
        <a:xfrm>
          <a:off x="0" y="0"/>
          <a:ext cx="0" cy="0"/>
          <a:chOff x="0" y="0"/>
          <a:chExt cx="0" cy="0"/>
        </a:xfrm>
      </p:grpSpPr>
      <p:pic>
        <p:nvPicPr>
          <p:cNvPr descr="Explore Window in Excel 2010" id="937" name="Google Shape;937;p158"/>
          <p:cNvPicPr preferRelativeResize="0"/>
          <p:nvPr>
            <p:ph idx="1" type="body"/>
          </p:nvPr>
        </p:nvPicPr>
        <p:blipFill rotWithShape="1">
          <a:blip r:embed="rId3">
            <a:alphaModFix/>
          </a:blip>
          <a:srcRect b="0" l="0" r="0" t="0"/>
          <a:stretch/>
        </p:blipFill>
        <p:spPr>
          <a:xfrm>
            <a:off x="1179443" y="212036"/>
            <a:ext cx="9183757" cy="6374294"/>
          </a:xfrm>
          <a:prstGeom prst="rect">
            <a:avLst/>
          </a:prstGeom>
          <a:noFill/>
          <a:ln>
            <a:noFill/>
          </a:ln>
        </p:spPr>
      </p:pic>
    </p:spTree>
  </p:cSld>
  <p:clrMapOvr>
    <a:masterClrMapping/>
  </p:clrMapOvr>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1" name="Shape 941"/>
        <p:cNvGrpSpPr/>
        <p:nvPr/>
      </p:nvGrpSpPr>
      <p:grpSpPr>
        <a:xfrm>
          <a:off x="0" y="0"/>
          <a:ext cx="0" cy="0"/>
          <a:chOff x="0" y="0"/>
          <a:chExt cx="0" cy="0"/>
        </a:xfrm>
      </p:grpSpPr>
      <p:sp>
        <p:nvSpPr>
          <p:cNvPr id="942" name="Google Shape;942;p159"/>
          <p:cNvSpPr txBox="1"/>
          <p:nvPr>
            <p:ph type="title"/>
          </p:nvPr>
        </p:nvSpPr>
        <p:spPr>
          <a:xfrm>
            <a:off x="2393731" y="2982201"/>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b="1" lang="en-IN" sz="4800"/>
              <a:t>DATA AND SIZE OF DATA</a:t>
            </a:r>
            <a:endParaRPr/>
          </a:p>
        </p:txBody>
      </p:sp>
    </p:spTree>
  </p:cSld>
  <p:clrMapOvr>
    <a:masterClrMapping/>
  </p:clrMapOvr>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6" name="Shape 946"/>
        <p:cNvGrpSpPr/>
        <p:nvPr/>
      </p:nvGrpSpPr>
      <p:grpSpPr>
        <a:xfrm>
          <a:off x="0" y="0"/>
          <a:ext cx="0" cy="0"/>
          <a:chOff x="0" y="0"/>
          <a:chExt cx="0" cy="0"/>
        </a:xfrm>
      </p:grpSpPr>
      <p:sp>
        <p:nvSpPr>
          <p:cNvPr id="947" name="Google Shape;947;p16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What is Data?</a:t>
            </a:r>
            <a:br>
              <a:rPr b="1" i="0" lang="en-IN">
                <a:latin typeface="Inter"/>
                <a:ea typeface="Inter"/>
                <a:cs typeface="Inter"/>
                <a:sym typeface="Inter"/>
              </a:rPr>
            </a:br>
            <a:endParaRPr/>
          </a:p>
        </p:txBody>
      </p:sp>
      <p:sp>
        <p:nvSpPr>
          <p:cNvPr id="948" name="Google Shape;948;p16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850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Definition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Data refers to raw facts and figures that can be processed to extract meaningful information. It can be qualitative (descriptive) or quantitative (numerical).</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Characteristics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Raw</a:t>
            </a:r>
            <a:r>
              <a:rPr b="0" i="0" lang="en-IN">
                <a:solidFill>
                  <a:srgbClr val="374151"/>
                </a:solidFill>
                <a:latin typeface="Inter"/>
                <a:ea typeface="Inter"/>
                <a:cs typeface="Inter"/>
                <a:sym typeface="Inter"/>
              </a:rPr>
              <a:t>: Data is unprocessed and lacks context.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Varied</a:t>
            </a:r>
            <a:r>
              <a:rPr b="0" i="0" lang="en-IN">
                <a:solidFill>
                  <a:srgbClr val="374151"/>
                </a:solidFill>
                <a:latin typeface="Inter"/>
                <a:ea typeface="Inter"/>
                <a:cs typeface="Inter"/>
                <a:sym typeface="Inter"/>
              </a:rPr>
              <a:t>: Data can come in various forms, including text, numbers, images, and sounds.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Dynamic</a:t>
            </a:r>
            <a:r>
              <a:rPr b="0" i="0" lang="en-IN">
                <a:solidFill>
                  <a:srgbClr val="374151"/>
                </a:solidFill>
                <a:latin typeface="Inter"/>
                <a:ea typeface="Inter"/>
                <a:cs typeface="Inter"/>
                <a:sym typeface="Inter"/>
              </a:rPr>
              <a:t>: Data can change over time, reflecting new information or trends.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Examples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Numbers (e.g., sales figures, temperatures)</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Text (e.g., customer reviews, survey responses)</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Images (e.g., photographs, diagrams)</a:t>
            </a:r>
            <a:endParaRPr/>
          </a:p>
          <a:p>
            <a:pPr indent="-228600" lvl="0" marL="228600" rtl="0" algn="l">
              <a:lnSpc>
                <a:spcPct val="90000"/>
              </a:lnSpc>
              <a:spcBef>
                <a:spcPts val="1000"/>
              </a:spcBef>
              <a:spcAft>
                <a:spcPts val="0"/>
              </a:spcAft>
              <a:buClr>
                <a:schemeClr val="dk1"/>
              </a:buClr>
              <a:buSzPct val="100000"/>
              <a:buChar char="•"/>
            </a:pPr>
            <a:br>
              <a:rPr lang="en-IN"/>
            </a:br>
            <a:endParaRPr/>
          </a:p>
        </p:txBody>
      </p:sp>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16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Types of Data</a:t>
            </a:r>
            <a:br>
              <a:rPr b="1" i="0" lang="en-IN">
                <a:latin typeface="Inter"/>
                <a:ea typeface="Inter"/>
                <a:cs typeface="Inter"/>
                <a:sym typeface="Inter"/>
              </a:rPr>
            </a:br>
            <a:endParaRPr/>
          </a:p>
        </p:txBody>
      </p:sp>
      <p:sp>
        <p:nvSpPr>
          <p:cNvPr id="954" name="Google Shape;954;p16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Quantitative Data</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Definition</a:t>
            </a:r>
            <a:r>
              <a:rPr b="0" i="0" lang="en-IN">
                <a:solidFill>
                  <a:srgbClr val="374151"/>
                </a:solidFill>
                <a:latin typeface="Inter"/>
                <a:ea typeface="Inter"/>
                <a:cs typeface="Inter"/>
                <a:sym typeface="Inter"/>
              </a:rPr>
              <a:t>: Numerical data that can be measured and expressed mathematically.</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Examples</a:t>
            </a:r>
            <a:r>
              <a:rPr b="0" i="0" lang="en-IN">
                <a:solidFill>
                  <a:srgbClr val="374151"/>
                </a:solidFill>
                <a:latin typeface="Inter"/>
                <a:ea typeface="Inter"/>
                <a:cs typeface="Inter"/>
                <a:sym typeface="Inter"/>
              </a:rPr>
              <a:t>: Height, weight, temperature, sales revenue.</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Subtypes</a:t>
            </a:r>
            <a:r>
              <a:rPr b="0" i="0" lang="en-IN">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Discrete</a:t>
            </a:r>
            <a:r>
              <a:rPr b="0" i="0" lang="en-IN">
                <a:solidFill>
                  <a:srgbClr val="374151"/>
                </a:solidFill>
                <a:latin typeface="Inter"/>
                <a:ea typeface="Inter"/>
                <a:cs typeface="Inter"/>
                <a:sym typeface="Inter"/>
              </a:rPr>
              <a:t>: Countable data (e.g., number of students).</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Continuous</a:t>
            </a:r>
            <a:r>
              <a:rPr b="0" i="0" lang="en-IN">
                <a:solidFill>
                  <a:srgbClr val="374151"/>
                </a:solidFill>
                <a:latin typeface="Inter"/>
                <a:ea typeface="Inter"/>
                <a:cs typeface="Inter"/>
                <a:sym typeface="Inter"/>
              </a:rPr>
              <a:t>: Measurable data (e.g., time, distance).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Qualitative Data</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Definition</a:t>
            </a:r>
            <a:r>
              <a:rPr b="0" i="0" lang="en-IN">
                <a:solidFill>
                  <a:srgbClr val="374151"/>
                </a:solidFill>
                <a:latin typeface="Inter"/>
                <a:ea typeface="Inter"/>
                <a:cs typeface="Inter"/>
                <a:sym typeface="Inter"/>
              </a:rPr>
              <a:t>: Descriptive data that cannot be measured numerically but can be categorized.</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Examples</a:t>
            </a:r>
            <a:r>
              <a:rPr b="0" i="0" lang="en-IN">
                <a:solidFill>
                  <a:srgbClr val="374151"/>
                </a:solidFill>
                <a:latin typeface="Inter"/>
                <a:ea typeface="Inter"/>
                <a:cs typeface="Inter"/>
                <a:sym typeface="Inter"/>
              </a:rPr>
              <a:t>: Colors, names, opinions, and descriptions.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Subtypes</a:t>
            </a:r>
            <a:r>
              <a:rPr b="0" i="0" lang="en-IN">
                <a:solidFill>
                  <a:srgbClr val="374151"/>
                </a:solidFill>
                <a:latin typeface="Inter"/>
                <a:ea typeface="Inter"/>
                <a:cs typeface="Inter"/>
                <a:sym typeface="Inter"/>
              </a:rPr>
              <a:t>:</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Nominal</a:t>
            </a:r>
            <a:r>
              <a:rPr b="0" i="0" lang="en-IN">
                <a:solidFill>
                  <a:srgbClr val="374151"/>
                </a:solidFill>
                <a:latin typeface="Inter"/>
                <a:ea typeface="Inter"/>
                <a:cs typeface="Inter"/>
                <a:sym typeface="Inter"/>
              </a:rPr>
              <a:t>: Categories without a specific order (e.g., gender, nationality).</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Ordinal</a:t>
            </a:r>
            <a:r>
              <a:rPr b="0" i="0" lang="en-IN">
                <a:solidFill>
                  <a:srgbClr val="374151"/>
                </a:solidFill>
                <a:latin typeface="Inter"/>
                <a:ea typeface="Inter"/>
                <a:cs typeface="Inter"/>
                <a:sym typeface="Inter"/>
              </a:rPr>
              <a:t>: Categories with a defined order (e.g., satisfaction ratings).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Introduction to Microsoft Office Suite</a:t>
            </a:r>
            <a:br>
              <a:rPr b="1" i="0" lang="en-IN">
                <a:latin typeface="Inter"/>
                <a:ea typeface="Inter"/>
                <a:cs typeface="Inter"/>
                <a:sym typeface="Inter"/>
              </a:rPr>
            </a:br>
            <a:endParaRPr/>
          </a:p>
        </p:txBody>
      </p:sp>
      <p:sp>
        <p:nvSpPr>
          <p:cNvPr id="165" name="Google Shape;165;p27"/>
          <p:cNvSpPr txBox="1"/>
          <p:nvPr>
            <p:ph idx="1" type="body"/>
          </p:nvPr>
        </p:nvSpPr>
        <p:spPr>
          <a:xfrm>
            <a:off x="838200" y="1397876"/>
            <a:ext cx="10515600" cy="509499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Overview</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Microsoft Office Suite is a comprehensive collection of productivity applications developed by Microsoft, designed to enhance personal and professional productivity.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Purpose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Aims to provide users with essential tools for various tasks including document creation, data analysis, presentations, and communication.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History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First launched in 1989, the suite has evolved significantly, integrating cloud features and collaboration tools with the introduction of Office 365.</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16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Importance of Data</a:t>
            </a:r>
            <a:br>
              <a:rPr b="1" i="0" lang="en-IN">
                <a:latin typeface="Inter"/>
                <a:ea typeface="Inter"/>
                <a:cs typeface="Inter"/>
                <a:sym typeface="Inter"/>
              </a:rPr>
            </a:br>
            <a:endParaRPr/>
          </a:p>
        </p:txBody>
      </p:sp>
      <p:sp>
        <p:nvSpPr>
          <p:cNvPr id="960" name="Google Shape;960;p16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Decision-Making</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Data-driven decisions lead to more accurate and effective outcomes in business, healthcare, education, and other fields.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Trend Analysis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Analyzing data helps identify patterns and trends, enabling organizations to adapt strategies and improve performance.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Innovation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Data fuels innovation by providing insights that can lead to new products, services, and processes.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Performance Measurement</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Organizations use data to measure performance against goals, assess efficiency, and identify areas for improvement.</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sp>
        <p:nvSpPr>
          <p:cNvPr id="965" name="Google Shape;965;p16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Importance of Data Size</a:t>
            </a:r>
            <a:br>
              <a:rPr b="1" i="0" lang="en-IN">
                <a:latin typeface="Inter"/>
                <a:ea typeface="Inter"/>
                <a:cs typeface="Inter"/>
                <a:sym typeface="Inter"/>
              </a:rPr>
            </a:br>
            <a:endParaRPr/>
          </a:p>
        </p:txBody>
      </p:sp>
      <p:sp>
        <p:nvSpPr>
          <p:cNvPr id="966" name="Google Shape;966;p16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Why Data Size Matters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Data size affects storage capacity, processing power, and transmission speed.</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Large datasets can be cumbersome to manage, while small datasets may lack significance.</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Understanding data size is crucial for efficient data handling and analysis.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Consequences of Ignoring Data Size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Inadequate storage leading to data loss or corruption.</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Slow processing times and decreased productivity.</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Inefficient data transmission and increased costs.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sp>
        <p:nvSpPr>
          <p:cNvPr id="971" name="Google Shape;971;p164"/>
          <p:cNvSpPr txBox="1"/>
          <p:nvPr>
            <p:ph type="title"/>
          </p:nvPr>
        </p:nvSpPr>
        <p:spPr>
          <a:xfrm>
            <a:off x="712076" y="1058808"/>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Measurement Units of Data Size</a:t>
            </a:r>
            <a:br>
              <a:rPr b="1" i="0" lang="en-IN">
                <a:latin typeface="Inter"/>
                <a:ea typeface="Inter"/>
                <a:cs typeface="Inter"/>
                <a:sym typeface="Inter"/>
              </a:rPr>
            </a:br>
            <a:br>
              <a:rPr b="0" i="0" lang="en-IN">
                <a:solidFill>
                  <a:srgbClr val="374151"/>
                </a:solidFill>
                <a:latin typeface="Inter"/>
                <a:ea typeface="Inter"/>
                <a:cs typeface="Inter"/>
                <a:sym typeface="Inter"/>
              </a:rPr>
            </a:br>
            <a:br>
              <a:rPr b="0" i="0" lang="en-IN">
                <a:solidFill>
                  <a:srgbClr val="374151"/>
                </a:solidFill>
                <a:latin typeface="Inter"/>
                <a:ea typeface="Inter"/>
                <a:cs typeface="Inter"/>
                <a:sym typeface="Inter"/>
              </a:rPr>
            </a:br>
            <a:endParaRPr/>
          </a:p>
        </p:txBody>
      </p:sp>
      <p:sp>
        <p:nvSpPr>
          <p:cNvPr id="972" name="Google Shape;972;p16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850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Bits and Bytes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Bit</a:t>
            </a:r>
            <a:r>
              <a:rPr b="0" i="0" lang="en-IN">
                <a:solidFill>
                  <a:srgbClr val="374151"/>
                </a:solidFill>
                <a:latin typeface="Inter"/>
                <a:ea typeface="Inter"/>
                <a:cs typeface="Inter"/>
                <a:sym typeface="Inter"/>
              </a:rPr>
              <a:t>: The basic unit of information, represented by a 0 or 1.</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Byte</a:t>
            </a:r>
            <a:r>
              <a:rPr b="0" i="0" lang="en-IN">
                <a:solidFill>
                  <a:srgbClr val="374151"/>
                </a:solidFill>
                <a:latin typeface="Inter"/>
                <a:ea typeface="Inter"/>
                <a:cs typeface="Inter"/>
                <a:sym typeface="Inter"/>
              </a:rPr>
              <a:t>: A group of 8 bits, used to represent characters, numbers, or other data.</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Kilobyte (KB), Megabyte (MB), Gigabyte (GB), and Terabyte (TB)</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KB</a:t>
            </a:r>
            <a:r>
              <a:rPr b="0" i="0" lang="en-IN">
                <a:solidFill>
                  <a:srgbClr val="374151"/>
                </a:solidFill>
                <a:latin typeface="Inter"/>
                <a:ea typeface="Inter"/>
                <a:cs typeface="Inter"/>
                <a:sym typeface="Inter"/>
              </a:rPr>
              <a:t>: 1,024 bytes (approximately 1,000 bytes).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MB</a:t>
            </a:r>
            <a:r>
              <a:rPr b="0" i="0" lang="en-IN">
                <a:solidFill>
                  <a:srgbClr val="374151"/>
                </a:solidFill>
                <a:latin typeface="Inter"/>
                <a:ea typeface="Inter"/>
                <a:cs typeface="Inter"/>
                <a:sym typeface="Inter"/>
              </a:rPr>
              <a:t>: 1,024 kilobytes (approximately 1 million bytes).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GB</a:t>
            </a:r>
            <a:r>
              <a:rPr b="0" i="0" lang="en-IN">
                <a:solidFill>
                  <a:srgbClr val="374151"/>
                </a:solidFill>
                <a:latin typeface="Inter"/>
                <a:ea typeface="Inter"/>
                <a:cs typeface="Inter"/>
                <a:sym typeface="Inter"/>
              </a:rPr>
              <a:t>: 1,024 megabytes (approximately 1 billion bytes).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TB</a:t>
            </a:r>
            <a:r>
              <a:rPr b="0" i="0" lang="en-IN">
                <a:solidFill>
                  <a:srgbClr val="374151"/>
                </a:solidFill>
                <a:latin typeface="Inter"/>
                <a:ea typeface="Inter"/>
                <a:cs typeface="Inter"/>
                <a:sym typeface="Inter"/>
              </a:rPr>
              <a:t>: 1,024 gigabytes (approximately 1 trillion bytes).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Petabyte (PB), Exabyte (EB), and Zettabyte (ZB)</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PB</a:t>
            </a:r>
            <a:r>
              <a:rPr b="0" i="0" lang="en-IN">
                <a:solidFill>
                  <a:srgbClr val="374151"/>
                </a:solidFill>
                <a:latin typeface="Inter"/>
                <a:ea typeface="Inter"/>
                <a:cs typeface="Inter"/>
                <a:sym typeface="Inter"/>
              </a:rPr>
              <a:t>: 1,024 terabytes (approximately 1 quadrillion bytes).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EB</a:t>
            </a:r>
            <a:r>
              <a:rPr b="0" i="0" lang="en-IN">
                <a:solidFill>
                  <a:srgbClr val="374151"/>
                </a:solidFill>
                <a:latin typeface="Inter"/>
                <a:ea typeface="Inter"/>
                <a:cs typeface="Inter"/>
                <a:sym typeface="Inter"/>
              </a:rPr>
              <a:t>: 1,024 petabytes (approximately 1 quintillion bytes).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ZB</a:t>
            </a:r>
            <a:r>
              <a:rPr b="0" i="0" lang="en-IN">
                <a:solidFill>
                  <a:srgbClr val="374151"/>
                </a:solidFill>
                <a:latin typeface="Inter"/>
                <a:ea typeface="Inter"/>
                <a:cs typeface="Inter"/>
                <a:sym typeface="Inter"/>
              </a:rPr>
              <a:t>: 1,024 exabytes (approximately 1 sextillion bytes).</a:t>
            </a:r>
            <a:endParaRPr/>
          </a:p>
          <a:p>
            <a:pPr indent="-228600" lvl="0" marL="228600" rtl="0" algn="l">
              <a:lnSpc>
                <a:spcPct val="90000"/>
              </a:lnSpc>
              <a:spcBef>
                <a:spcPts val="1000"/>
              </a:spcBef>
              <a:spcAft>
                <a:spcPts val="0"/>
              </a:spcAft>
              <a:buClr>
                <a:schemeClr val="dk1"/>
              </a:buClr>
              <a:buSzPct val="100000"/>
              <a:buChar char="•"/>
            </a:pPr>
            <a:br>
              <a:rPr lang="en-IN"/>
            </a:br>
            <a:endParaRPr/>
          </a:p>
        </p:txBody>
      </p:sp>
    </p:spTree>
  </p:cSld>
  <p:clrMapOvr>
    <a:masterClrMapping/>
  </p:clrMapOvr>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6" name="Shape 976"/>
        <p:cNvGrpSpPr/>
        <p:nvPr/>
      </p:nvGrpSpPr>
      <p:grpSpPr>
        <a:xfrm>
          <a:off x="0" y="0"/>
          <a:ext cx="0" cy="0"/>
          <a:chOff x="0" y="0"/>
          <a:chExt cx="0" cy="0"/>
        </a:xfrm>
      </p:grpSpPr>
      <p:sp>
        <p:nvSpPr>
          <p:cNvPr id="977" name="Google Shape;977;p165"/>
          <p:cNvSpPr txBox="1"/>
          <p:nvPr>
            <p:ph type="title"/>
          </p:nvPr>
        </p:nvSpPr>
        <p:spPr>
          <a:xfrm>
            <a:off x="838200" y="1162843"/>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Small Data Size</a:t>
            </a:r>
            <a:br>
              <a:rPr b="1" i="0" lang="en-IN">
                <a:latin typeface="Inter"/>
                <a:ea typeface="Inter"/>
                <a:cs typeface="Inter"/>
                <a:sym typeface="Inter"/>
              </a:rPr>
            </a:br>
            <a:br>
              <a:rPr b="0" i="0" lang="en-IN">
                <a:solidFill>
                  <a:srgbClr val="374151"/>
                </a:solidFill>
                <a:latin typeface="Inter"/>
                <a:ea typeface="Inter"/>
                <a:cs typeface="Inter"/>
                <a:sym typeface="Inter"/>
              </a:rPr>
            </a:br>
            <a:br>
              <a:rPr b="0" i="0" lang="en-IN">
                <a:solidFill>
                  <a:srgbClr val="374151"/>
                </a:solidFill>
                <a:latin typeface="Inter"/>
                <a:ea typeface="Inter"/>
                <a:cs typeface="Inter"/>
                <a:sym typeface="Inter"/>
              </a:rPr>
            </a:br>
            <a:endParaRPr/>
          </a:p>
        </p:txBody>
      </p:sp>
      <p:sp>
        <p:nvSpPr>
          <p:cNvPr id="978" name="Google Shape;978;p16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Characteristics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Small datasets are typically easy to manage and analyze.</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They require minimal storage space and processing power.</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Small datasets are often used for simple applications or proof-of-concepts.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Advantages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Fast processing times and efficient analysis.</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Low storage costs and minimal infrastructure requirements.</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Easy to share and collaborate on small datasets.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Limitations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Small datasets may lack statistical significance or representativeness.</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They may not capture complex patterns or relationships.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16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Large Data Size</a:t>
            </a:r>
            <a:br>
              <a:rPr b="1" i="0" lang="en-IN">
                <a:latin typeface="Inter"/>
                <a:ea typeface="Inter"/>
                <a:cs typeface="Inter"/>
                <a:sym typeface="Inter"/>
              </a:rPr>
            </a:br>
            <a:endParaRPr/>
          </a:p>
        </p:txBody>
      </p:sp>
      <p:sp>
        <p:nvSpPr>
          <p:cNvPr id="984" name="Google Shape;984;p16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Characteristics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Large datasets are often complex and require significant resources.</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They can be difficult to manage, process, and analyze.</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Large datasets are commonly used in big data analytics, machine learning, and data science.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Advantages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Large datasets can provide statistically significant results and insights.</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They can capture complex patterns and relationships.</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Large datasets can be used for predictive modeling and forecasting.</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Challenges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High storage costs and infrastructure requirements.</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Slow processing times and potential bottlenecks.</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Difficulty in data quality control and data cleaning.</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sp>
        <p:nvSpPr>
          <p:cNvPr id="989" name="Google Shape;989;p16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Implications of Data Size</a:t>
            </a:r>
            <a:br>
              <a:rPr b="1" i="0" lang="en-IN">
                <a:latin typeface="Inter"/>
                <a:ea typeface="Inter"/>
                <a:cs typeface="Inter"/>
                <a:sym typeface="Inter"/>
              </a:rPr>
            </a:br>
            <a:endParaRPr/>
          </a:p>
        </p:txBody>
      </p:sp>
      <p:sp>
        <p:nvSpPr>
          <p:cNvPr id="990" name="Google Shape;990;p16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 Size and Analytics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Large datasets require powerful analytics tools and techniques.</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Small datasets may not require advanced analytics, but can still benefit from simple analysis.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 Size and Storage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Large datasets require significant storage capacity and infrastructure.</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Small datasets can be stored on local devices or in the cloud.</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 Size and Collaboration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Large datasets can be difficult to share and collaborate on due to size and complexity.</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Small datasets are often easier to share and collaborate on.</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 name="Shape 994"/>
        <p:cNvGrpSpPr/>
        <p:nvPr/>
      </p:nvGrpSpPr>
      <p:grpSpPr>
        <a:xfrm>
          <a:off x="0" y="0"/>
          <a:ext cx="0" cy="0"/>
          <a:chOff x="0" y="0"/>
          <a:chExt cx="0" cy="0"/>
        </a:xfrm>
      </p:grpSpPr>
      <p:graphicFrame>
        <p:nvGraphicFramePr>
          <p:cNvPr id="995" name="Google Shape;995;p168"/>
          <p:cNvGraphicFramePr/>
          <p:nvPr/>
        </p:nvGraphicFramePr>
        <p:xfrm>
          <a:off x="189187" y="1081159"/>
          <a:ext cx="3000000" cy="3000000"/>
        </p:xfrm>
        <a:graphic>
          <a:graphicData uri="http://schemas.openxmlformats.org/drawingml/2006/table">
            <a:tbl>
              <a:tblPr>
                <a:noFill/>
                <a:tableStyleId>{288351CC-8E22-48A5-BABA-B8AB7E8A7EB5}</a:tableStyleId>
              </a:tblPr>
              <a:tblGrid>
                <a:gridCol w="2272325"/>
                <a:gridCol w="2272325"/>
                <a:gridCol w="2272325"/>
                <a:gridCol w="2272325"/>
                <a:gridCol w="2272325"/>
              </a:tblGrid>
              <a:tr h="356525">
                <a:tc>
                  <a:txBody>
                    <a:bodyPr/>
                    <a:lstStyle/>
                    <a:p>
                      <a:pPr indent="0" lvl="0" marL="0" marR="0" rtl="0" algn="l">
                        <a:spcBef>
                          <a:spcPts val="0"/>
                        </a:spcBef>
                        <a:spcAft>
                          <a:spcPts val="0"/>
                        </a:spcAft>
                        <a:buNone/>
                      </a:pPr>
                      <a:r>
                        <a:rPr b="1" lang="en-IN" sz="1300" u="none" cap="none" strike="noStrike"/>
                        <a:t>No.</a:t>
                      </a:r>
                      <a:endParaRPr sz="1300"/>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lang="en-IN" sz="1300"/>
                        <a:t>Abbreviation</a:t>
                      </a:r>
                      <a:endParaRPr sz="1300"/>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lang="en-IN" sz="1300"/>
                        <a:t>Unit</a:t>
                      </a:r>
                      <a:endParaRPr sz="1300"/>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lang="en-IN" sz="1300"/>
                        <a:t>Value</a:t>
                      </a:r>
                      <a:endParaRPr sz="1300"/>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1" lang="en-IN" sz="1300"/>
                        <a:t>Size (in Bytes)</a:t>
                      </a:r>
                      <a:endParaRPr sz="1300"/>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52900">
                <a:tc>
                  <a:txBody>
                    <a:bodyPr/>
                    <a:lstStyle/>
                    <a:p>
                      <a:pPr indent="0" lvl="0" marL="0" marR="0" rtl="0" algn="l">
                        <a:spcBef>
                          <a:spcPts val="0"/>
                        </a:spcBef>
                        <a:spcAft>
                          <a:spcPts val="0"/>
                        </a:spcAft>
                        <a:buNone/>
                      </a:pPr>
                      <a:r>
                        <a:rPr lang="en-IN" sz="1300"/>
                        <a:t>1</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b</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Bit</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0 or 1</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1/8 of a byte</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56525">
                <a:tc>
                  <a:txBody>
                    <a:bodyPr/>
                    <a:lstStyle/>
                    <a:p>
                      <a:pPr indent="0" lvl="0" marL="0" marR="0" rtl="0" algn="l">
                        <a:spcBef>
                          <a:spcPts val="0"/>
                        </a:spcBef>
                        <a:spcAft>
                          <a:spcPts val="0"/>
                        </a:spcAft>
                        <a:buNone/>
                      </a:pPr>
                      <a:r>
                        <a:rPr lang="en-IN" sz="1300"/>
                        <a:t>2</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B</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Byte</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8 bits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 byte</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56525">
                <a:tc>
                  <a:txBody>
                    <a:bodyPr/>
                    <a:lstStyle/>
                    <a:p>
                      <a:pPr indent="0" lvl="0" marL="0" marR="0" rtl="0" algn="l">
                        <a:spcBef>
                          <a:spcPts val="0"/>
                        </a:spcBef>
                        <a:spcAft>
                          <a:spcPts val="0"/>
                        </a:spcAft>
                        <a:buNone/>
                      </a:pPr>
                      <a:r>
                        <a:rPr lang="en-IN" sz="1300"/>
                        <a:t>3</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KB</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Kilobyte</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52900">
                <a:tc>
                  <a:txBody>
                    <a:bodyPr/>
                    <a:lstStyle/>
                    <a:p>
                      <a:pPr indent="0" lvl="0" marL="0" marR="0" rtl="0" algn="l">
                        <a:spcBef>
                          <a:spcPts val="0"/>
                        </a:spcBef>
                        <a:spcAft>
                          <a:spcPts val="0"/>
                        </a:spcAft>
                        <a:buNone/>
                      </a:pPr>
                      <a:r>
                        <a:rPr lang="en-IN" sz="1300"/>
                        <a:t>4</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MB</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Megabyte</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1,000²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1,000,000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83225">
                <a:tc>
                  <a:txBody>
                    <a:bodyPr/>
                    <a:lstStyle/>
                    <a:p>
                      <a:pPr indent="0" lvl="0" marL="0" marR="0" rtl="0" algn="l">
                        <a:spcBef>
                          <a:spcPts val="0"/>
                        </a:spcBef>
                        <a:spcAft>
                          <a:spcPts val="0"/>
                        </a:spcAft>
                        <a:buNone/>
                      </a:pPr>
                      <a:r>
                        <a:rPr lang="en-IN" sz="1300"/>
                        <a:t>5</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GB</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Gigabyte</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1,000³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1,000,000,000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23900">
                <a:tc>
                  <a:txBody>
                    <a:bodyPr/>
                    <a:lstStyle/>
                    <a:p>
                      <a:pPr indent="0" lvl="0" marL="0" marR="0" rtl="0" algn="l">
                        <a:spcBef>
                          <a:spcPts val="0"/>
                        </a:spcBef>
                        <a:spcAft>
                          <a:spcPts val="0"/>
                        </a:spcAft>
                        <a:buNone/>
                      </a:pPr>
                      <a:r>
                        <a:rPr lang="en-IN" sz="1300"/>
                        <a:t>6</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TB</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Terabyte</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1,000⁴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1,000,000,000,000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23900">
                <a:tc>
                  <a:txBody>
                    <a:bodyPr/>
                    <a:lstStyle/>
                    <a:p>
                      <a:pPr indent="0" lvl="0" marL="0" marR="0" rtl="0" algn="l">
                        <a:spcBef>
                          <a:spcPts val="0"/>
                        </a:spcBef>
                        <a:spcAft>
                          <a:spcPts val="0"/>
                        </a:spcAft>
                        <a:buNone/>
                      </a:pPr>
                      <a:r>
                        <a:rPr lang="en-IN" sz="1300"/>
                        <a:t>7</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PB</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Petabyte</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1,000⁵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1,000,000,000,000,000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23900">
                <a:tc>
                  <a:txBody>
                    <a:bodyPr/>
                    <a:lstStyle/>
                    <a:p>
                      <a:pPr indent="0" lvl="0" marL="0" marR="0" rtl="0" algn="l">
                        <a:spcBef>
                          <a:spcPts val="0"/>
                        </a:spcBef>
                        <a:spcAft>
                          <a:spcPts val="0"/>
                        </a:spcAft>
                        <a:buNone/>
                      </a:pPr>
                      <a:r>
                        <a:rPr lang="en-IN" sz="1300"/>
                        <a:t>8</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EB</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Exabyte</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1,000⁶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1,000,000,000,000,000,000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23900">
                <a:tc>
                  <a:txBody>
                    <a:bodyPr/>
                    <a:lstStyle/>
                    <a:p>
                      <a:pPr indent="0" lvl="0" marL="0" marR="0" rtl="0" algn="l">
                        <a:spcBef>
                          <a:spcPts val="0"/>
                        </a:spcBef>
                        <a:spcAft>
                          <a:spcPts val="0"/>
                        </a:spcAft>
                        <a:buNone/>
                      </a:pPr>
                      <a:r>
                        <a:rPr lang="en-IN" sz="1300"/>
                        <a:t>9</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ZB</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Zettabyte</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1,000⁷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1,000,000,000,000,000,000,000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891300">
                <a:tc>
                  <a:txBody>
                    <a:bodyPr/>
                    <a:lstStyle/>
                    <a:p>
                      <a:pPr indent="0" lvl="0" marL="0" marR="0" rtl="0" algn="l">
                        <a:spcBef>
                          <a:spcPts val="0"/>
                        </a:spcBef>
                        <a:spcAft>
                          <a:spcPts val="0"/>
                        </a:spcAft>
                        <a:buNone/>
                      </a:pPr>
                      <a:r>
                        <a:rPr lang="en-IN" sz="1300"/>
                        <a:t>10</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YB</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Yottabyte</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1,000⁸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IN" sz="1300"/>
                        <a:t>1,000,000,000,000,000,000,000,000 bytes</a:t>
                      </a:r>
                      <a:endParaRPr/>
                    </a:p>
                  </a:txBody>
                  <a:tcPr marT="33475" marB="33475" marR="66950" marL="66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
        <p:nvSpPr>
          <p:cNvPr id="996" name="Google Shape;996;p168"/>
          <p:cNvSpPr/>
          <p:nvPr/>
        </p:nvSpPr>
        <p:spPr>
          <a:xfrm>
            <a:off x="-760973" y="1441997"/>
            <a:ext cx="14676713" cy="15875"/>
          </a:xfrm>
          <a:prstGeom prst="rect">
            <a:avLst/>
          </a:prstGeom>
          <a:solidFill>
            <a:srgbClr val="0000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7" name="Google Shape;997;p168"/>
          <p:cNvSpPr/>
          <p:nvPr/>
        </p:nvSpPr>
        <p:spPr>
          <a:xfrm>
            <a:off x="1994064" y="2005826"/>
            <a:ext cx="14676713" cy="553998"/>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t/>
            </a:r>
            <a:endParaRPr b="1"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1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16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IN"/>
              <a:t>YASSIFICATION</a:t>
            </a:r>
            <a:endParaRPr/>
          </a:p>
        </p:txBody>
      </p:sp>
      <p:sp>
        <p:nvSpPr>
          <p:cNvPr id="1003" name="Google Shape;1003;p16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85000" lnSpcReduction="10000"/>
          </a:bodyPr>
          <a:lstStyle/>
          <a:p>
            <a:pPr indent="-228600" lvl="0" marL="228600" rtl="0" algn="l">
              <a:lnSpc>
                <a:spcPct val="90000"/>
              </a:lnSpc>
              <a:spcBef>
                <a:spcPts val="0"/>
              </a:spcBef>
              <a:spcAft>
                <a:spcPts val="0"/>
              </a:spcAft>
              <a:buClr>
                <a:srgbClr val="1A1A1A"/>
              </a:buClr>
              <a:buSzPct val="100000"/>
              <a:buChar char="•"/>
            </a:pPr>
            <a:r>
              <a:rPr b="0" i="1" lang="en-IN">
                <a:solidFill>
                  <a:srgbClr val="1A1A1A"/>
                </a:solidFill>
                <a:latin typeface="Arial"/>
                <a:ea typeface="Arial"/>
                <a:cs typeface="Arial"/>
                <a:sym typeface="Arial"/>
              </a:rPr>
              <a:t>Yassification</a:t>
            </a:r>
            <a:r>
              <a:rPr b="0" i="0" lang="en-IN">
                <a:solidFill>
                  <a:srgbClr val="1A1A1A"/>
                </a:solidFill>
                <a:latin typeface="Arial"/>
                <a:ea typeface="Arial"/>
                <a:cs typeface="Arial"/>
                <a:sym typeface="Arial"/>
              </a:rPr>
              <a:t> is the act of making something better, especially more visually appealing. Specifically, </a:t>
            </a:r>
            <a:r>
              <a:rPr b="0" i="1" lang="en-IN">
                <a:solidFill>
                  <a:srgbClr val="1A1A1A"/>
                </a:solidFill>
                <a:latin typeface="Arial"/>
                <a:ea typeface="Arial"/>
                <a:cs typeface="Arial"/>
                <a:sym typeface="Arial"/>
              </a:rPr>
              <a:t>yassification</a:t>
            </a:r>
            <a:r>
              <a:rPr b="0" i="0" lang="en-IN">
                <a:solidFill>
                  <a:srgbClr val="1A1A1A"/>
                </a:solidFill>
                <a:latin typeface="Arial"/>
                <a:ea typeface="Arial"/>
                <a:cs typeface="Arial"/>
                <a:sym typeface="Arial"/>
              </a:rPr>
              <a:t> is often used to refer to an internet meme in which pictures of people are edited using photo editing software or beauty filters to resemble an exaggerated, hyperfeminine version of a woman adhering to stereotypical beauty standards.</a:t>
            </a:r>
            <a:endParaRPr/>
          </a:p>
          <a:p>
            <a:pPr indent="-228600" lvl="0" marL="228600" rtl="0" algn="l">
              <a:lnSpc>
                <a:spcPct val="90000"/>
              </a:lnSpc>
              <a:spcBef>
                <a:spcPts val="2125"/>
              </a:spcBef>
              <a:spcAft>
                <a:spcPts val="0"/>
              </a:spcAft>
              <a:buClr>
                <a:srgbClr val="1A1A1A"/>
              </a:buClr>
              <a:buSzPct val="100000"/>
              <a:buChar char="•"/>
            </a:pPr>
            <a:r>
              <a:rPr b="0" i="1" lang="en-IN">
                <a:solidFill>
                  <a:srgbClr val="1A1A1A"/>
                </a:solidFill>
                <a:latin typeface="Arial"/>
                <a:ea typeface="Arial"/>
                <a:cs typeface="Arial"/>
                <a:sym typeface="Arial"/>
              </a:rPr>
              <a:t>Yassification</a:t>
            </a:r>
            <a:r>
              <a:rPr b="0" i="0" lang="en-IN">
                <a:solidFill>
                  <a:srgbClr val="1A1A1A"/>
                </a:solidFill>
                <a:latin typeface="Arial"/>
                <a:ea typeface="Arial"/>
                <a:cs typeface="Arial"/>
                <a:sym typeface="Arial"/>
              </a:rPr>
              <a:t> is a noun form of the verb </a:t>
            </a:r>
            <a:r>
              <a:rPr b="0" i="1" lang="en-IN">
                <a:solidFill>
                  <a:srgbClr val="1A1A1A"/>
                </a:solidFill>
                <a:latin typeface="Arial"/>
                <a:ea typeface="Arial"/>
                <a:cs typeface="Arial"/>
                <a:sym typeface="Arial"/>
              </a:rPr>
              <a:t>yassify</a:t>
            </a:r>
            <a:r>
              <a:rPr b="0" i="0" lang="en-IN">
                <a:solidFill>
                  <a:srgbClr val="1A1A1A"/>
                </a:solidFill>
                <a:latin typeface="Arial"/>
                <a:ea typeface="Arial"/>
                <a:cs typeface="Arial"/>
                <a:sym typeface="Arial"/>
              </a:rPr>
              <a:t>, which generally means to improve something, especially by making it more beautiful or glamorous.</a:t>
            </a:r>
            <a:endParaRPr/>
          </a:p>
          <a:p>
            <a:pPr indent="-228600" lvl="0" marL="228600" rtl="0" algn="l">
              <a:lnSpc>
                <a:spcPct val="90000"/>
              </a:lnSpc>
              <a:spcBef>
                <a:spcPts val="2125"/>
              </a:spcBef>
              <a:spcAft>
                <a:spcPts val="0"/>
              </a:spcAft>
              <a:buClr>
                <a:srgbClr val="1A1A1A"/>
              </a:buClr>
              <a:buSzPct val="100000"/>
              <a:buChar char="•"/>
            </a:pPr>
            <a:r>
              <a:rPr b="0" i="0" lang="en-IN">
                <a:solidFill>
                  <a:srgbClr val="1A1A1A"/>
                </a:solidFill>
                <a:latin typeface="Arial"/>
                <a:ea typeface="Arial"/>
                <a:cs typeface="Arial"/>
                <a:sym typeface="Arial"/>
              </a:rPr>
              <a:t>The word </a:t>
            </a:r>
            <a:r>
              <a:rPr b="0" i="1" lang="en-IN">
                <a:solidFill>
                  <a:srgbClr val="1A1A1A"/>
                </a:solidFill>
                <a:latin typeface="Arial"/>
                <a:ea typeface="Arial"/>
                <a:cs typeface="Arial"/>
                <a:sym typeface="Arial"/>
              </a:rPr>
              <a:t>yassification</a:t>
            </a:r>
            <a:r>
              <a:rPr b="0" i="0" lang="en-IN">
                <a:solidFill>
                  <a:srgbClr val="1A1A1A"/>
                </a:solidFill>
                <a:latin typeface="Arial"/>
                <a:ea typeface="Arial"/>
                <a:cs typeface="Arial"/>
                <a:sym typeface="Arial"/>
              </a:rPr>
              <a:t> often refers to a meme or online trend in which a person edits a picture of a person to look extremely feminine with a large amount of makeup. The </a:t>
            </a:r>
            <a:r>
              <a:rPr b="0" i="1" lang="en-IN">
                <a:solidFill>
                  <a:srgbClr val="1A1A1A"/>
                </a:solidFill>
                <a:latin typeface="Arial"/>
                <a:ea typeface="Arial"/>
                <a:cs typeface="Arial"/>
                <a:sym typeface="Arial"/>
              </a:rPr>
              <a:t>yassification</a:t>
            </a:r>
            <a:r>
              <a:rPr b="0" i="0" lang="en-IN">
                <a:solidFill>
                  <a:srgbClr val="1A1A1A"/>
                </a:solidFill>
                <a:latin typeface="Arial"/>
                <a:ea typeface="Arial"/>
                <a:cs typeface="Arial"/>
                <a:sym typeface="Arial"/>
              </a:rPr>
              <a:t> meme often depicts classic paintings, photos of men, and pictures of unattractive fictional characters transformed into images of extremely feminine women that are often unrecognizable from the original.</a:t>
            </a:r>
            <a:endParaRPr/>
          </a:p>
          <a:p>
            <a:pPr indent="-77470" lvl="0" marL="228600" rtl="0" algn="l">
              <a:lnSpc>
                <a:spcPct val="90000"/>
              </a:lnSpc>
              <a:spcBef>
                <a:spcPts val="2125"/>
              </a:spcBef>
              <a:spcAft>
                <a:spcPts val="0"/>
              </a:spcAft>
              <a:buClr>
                <a:schemeClr val="dk1"/>
              </a:buClr>
              <a:buSzPct val="100000"/>
              <a:buNone/>
            </a:pPr>
            <a:r>
              <a:t/>
            </a:r>
            <a:endParaRPr/>
          </a:p>
        </p:txBody>
      </p:sp>
    </p:spTree>
  </p:cSld>
  <p:clrMapOvr>
    <a:masterClrMapping/>
  </p:clrMapOvr>
</p:sld>
</file>

<file path=ppt/slides/slide1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07" name="Shape 1007"/>
        <p:cNvGrpSpPr/>
        <p:nvPr/>
      </p:nvGrpSpPr>
      <p:grpSpPr>
        <a:xfrm>
          <a:off x="0" y="0"/>
          <a:ext cx="0" cy="0"/>
          <a:chOff x="0" y="0"/>
          <a:chExt cx="0" cy="0"/>
        </a:xfrm>
      </p:grpSpPr>
      <p:pic>
        <p:nvPicPr>
          <p:cNvPr descr="A screenshot of a computer&#10;&#10;Description automatically generated" id="1008" name="Google Shape;1008;p170"/>
          <p:cNvPicPr preferRelativeResize="0"/>
          <p:nvPr>
            <p:ph idx="1" type="body"/>
          </p:nvPr>
        </p:nvPicPr>
        <p:blipFill rotWithShape="1">
          <a:blip r:embed="rId3">
            <a:alphaModFix/>
          </a:blip>
          <a:srcRect b="0" l="0" r="0" t="0"/>
          <a:stretch/>
        </p:blipFill>
        <p:spPr>
          <a:xfrm>
            <a:off x="1394676" y="643466"/>
            <a:ext cx="9402648" cy="5571067"/>
          </a:xfrm>
          <a:prstGeom prst="rect">
            <a:avLst/>
          </a:prstGeom>
          <a:noFill/>
          <a:ln>
            <a:noFill/>
          </a:ln>
        </p:spPr>
      </p:pic>
    </p:spTree>
  </p:cSld>
  <p:clrMapOvr>
    <a:masterClrMapping/>
  </p:clrMapOvr>
</p:sld>
</file>

<file path=ppt/slides/slide1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17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IN"/>
              <a:t>DEMURE</a:t>
            </a:r>
            <a:endParaRPr/>
          </a:p>
        </p:txBody>
      </p:sp>
      <p:sp>
        <p:nvSpPr>
          <p:cNvPr id="1014" name="Google Shape;1014;p17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Char char="•"/>
            </a:pPr>
            <a:r>
              <a:rPr b="0" i="0" lang="en-IN">
                <a:solidFill>
                  <a:srgbClr val="374151"/>
                </a:solidFill>
                <a:latin typeface="Inter"/>
                <a:ea typeface="Inter"/>
                <a:cs typeface="Inter"/>
                <a:sym typeface="Inter"/>
              </a:rPr>
              <a:t>The term </a:t>
            </a:r>
            <a:r>
              <a:rPr b="1" i="0" lang="en-IN">
                <a:latin typeface="Inter"/>
                <a:ea typeface="Inter"/>
                <a:cs typeface="Inter"/>
                <a:sym typeface="Inter"/>
              </a:rPr>
              <a:t>"demure"</a:t>
            </a:r>
            <a:r>
              <a:rPr b="0" i="0" lang="en-IN">
                <a:solidFill>
                  <a:srgbClr val="374151"/>
                </a:solidFill>
                <a:latin typeface="Inter"/>
                <a:ea typeface="Inter"/>
                <a:cs typeface="Inter"/>
                <a:sym typeface="Inter"/>
              </a:rPr>
              <a:t> is an adjective that describes a person, typically a woman, who is reserved, modest, or shy in behavior or appearance. It often conveys a sense of propriety and decorum, suggesting that the individual is not overly forward or assertive.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Components of Microsoft Office Suite</a:t>
            </a:r>
            <a:br>
              <a:rPr b="1" i="0" lang="en-IN">
                <a:latin typeface="Inter"/>
                <a:ea typeface="Inter"/>
                <a:cs typeface="Inter"/>
                <a:sym typeface="Inter"/>
              </a:rPr>
            </a:br>
            <a:endParaRPr/>
          </a:p>
        </p:txBody>
      </p:sp>
      <p:sp>
        <p:nvSpPr>
          <p:cNvPr id="171" name="Google Shape;171;p28"/>
          <p:cNvSpPr txBox="1"/>
          <p:nvPr>
            <p:ph idx="1" type="body"/>
          </p:nvPr>
        </p:nvSpPr>
        <p:spPr>
          <a:xfrm>
            <a:off x="838200" y="1313792"/>
            <a:ext cx="10515600" cy="5034455"/>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Key Applications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Microsoft Word</a:t>
            </a:r>
            <a:r>
              <a:rPr b="0" i="0" lang="en-IN">
                <a:solidFill>
                  <a:srgbClr val="374151"/>
                </a:solidFill>
                <a:latin typeface="Inter"/>
                <a:ea typeface="Inter"/>
                <a:cs typeface="Inter"/>
                <a:sym typeface="Inter"/>
              </a:rPr>
              <a:t>: Word processing application for creating, editing, and formatting text documents.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Microsoft Excel</a:t>
            </a:r>
            <a:r>
              <a:rPr b="0" i="0" lang="en-IN">
                <a:solidFill>
                  <a:srgbClr val="374151"/>
                </a:solidFill>
                <a:latin typeface="Inter"/>
                <a:ea typeface="Inter"/>
                <a:cs typeface="Inter"/>
                <a:sym typeface="Inter"/>
              </a:rPr>
              <a:t>: Spreadsheet application for data analysis, calculations, and visualization through charts.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Microsoft PowerPoint</a:t>
            </a:r>
            <a:r>
              <a:rPr b="0" i="0" lang="en-IN">
                <a:solidFill>
                  <a:srgbClr val="374151"/>
                </a:solidFill>
                <a:latin typeface="Inter"/>
                <a:ea typeface="Inter"/>
                <a:cs typeface="Inter"/>
                <a:sym typeface="Inter"/>
              </a:rPr>
              <a:t>: Presentation software for creating slideshows with text, images, and multimedia.</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Microsoft Outlook</a:t>
            </a:r>
            <a:r>
              <a:rPr b="0" i="0" lang="en-IN">
                <a:solidFill>
                  <a:srgbClr val="374151"/>
                </a:solidFill>
                <a:latin typeface="Inter"/>
                <a:ea typeface="Inter"/>
                <a:cs typeface="Inter"/>
                <a:sym typeface="Inter"/>
              </a:rPr>
              <a:t>: Email client with calendar, task management, and contact features.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Microsoft Access</a:t>
            </a:r>
            <a:r>
              <a:rPr b="0" i="0" lang="en-IN">
                <a:solidFill>
                  <a:srgbClr val="374151"/>
                </a:solidFill>
                <a:latin typeface="Inter"/>
                <a:ea typeface="Inter"/>
                <a:cs typeface="Inter"/>
                <a:sym typeface="Inter"/>
              </a:rPr>
              <a:t>: Database management system for creating and managing databases.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Microsoft OneNote</a:t>
            </a:r>
            <a:r>
              <a:rPr b="0" i="0" lang="en-IN">
                <a:solidFill>
                  <a:srgbClr val="374151"/>
                </a:solidFill>
                <a:latin typeface="Inter"/>
                <a:ea typeface="Inter"/>
                <a:cs typeface="Inter"/>
                <a:sym typeface="Inter"/>
              </a:rPr>
              <a:t>: Note-taking application for gathering and organizing notes and multimedia.</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Microsoft Publisher</a:t>
            </a:r>
            <a:r>
              <a:rPr b="0" i="0" lang="en-IN">
                <a:solidFill>
                  <a:srgbClr val="374151"/>
                </a:solidFill>
                <a:latin typeface="Inter"/>
                <a:ea typeface="Inter"/>
                <a:cs typeface="Inter"/>
                <a:sym typeface="Inter"/>
              </a:rPr>
              <a:t>: Desktop publishing application for designing brochures, newsletters, and other printed materials.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18" name="Shape 1018"/>
        <p:cNvGrpSpPr/>
        <p:nvPr/>
      </p:nvGrpSpPr>
      <p:grpSpPr>
        <a:xfrm>
          <a:off x="0" y="0"/>
          <a:ext cx="0" cy="0"/>
          <a:chOff x="0" y="0"/>
          <a:chExt cx="0" cy="0"/>
        </a:xfrm>
      </p:grpSpPr>
      <p:pic>
        <p:nvPicPr>
          <p:cNvPr descr="A screenshot of a computer&#10;&#10;Description automatically generated" id="1019" name="Google Shape;1019;p172"/>
          <p:cNvPicPr preferRelativeResize="0"/>
          <p:nvPr>
            <p:ph idx="1" type="body"/>
          </p:nvPr>
        </p:nvPicPr>
        <p:blipFill rotWithShape="1">
          <a:blip r:embed="rId3">
            <a:alphaModFix/>
          </a:blip>
          <a:srcRect b="0" l="0" r="0" t="0"/>
          <a:stretch/>
        </p:blipFill>
        <p:spPr>
          <a:xfrm>
            <a:off x="1510758" y="643466"/>
            <a:ext cx="9170484" cy="5571067"/>
          </a:xfrm>
          <a:prstGeom prst="rect">
            <a:avLst/>
          </a:prstGeom>
          <a:noFill/>
          <a:ln>
            <a:noFill/>
          </a:ln>
        </p:spPr>
      </p:pic>
    </p:spTree>
  </p:cSld>
  <p:clrMapOvr>
    <a:masterClrMapping/>
  </p:clrMapOvr>
</p:sld>
</file>

<file path=ppt/slides/slide1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 name="Shape 1023"/>
        <p:cNvGrpSpPr/>
        <p:nvPr/>
      </p:nvGrpSpPr>
      <p:grpSpPr>
        <a:xfrm>
          <a:off x="0" y="0"/>
          <a:ext cx="0" cy="0"/>
          <a:chOff x="0" y="0"/>
          <a:chExt cx="0" cy="0"/>
        </a:xfrm>
      </p:grpSpPr>
      <p:sp>
        <p:nvSpPr>
          <p:cNvPr id="1024" name="Google Shape;1024;p17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IN"/>
              <a:t>DELULU</a:t>
            </a:r>
            <a:endParaRPr/>
          </a:p>
        </p:txBody>
      </p:sp>
      <p:sp>
        <p:nvSpPr>
          <p:cNvPr id="1025" name="Google Shape;1025;p17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Char char="•"/>
            </a:pPr>
            <a:r>
              <a:rPr b="0" i="0" lang="en-IN">
                <a:solidFill>
                  <a:srgbClr val="374151"/>
                </a:solidFill>
                <a:latin typeface="Inter"/>
                <a:ea typeface="Inter"/>
                <a:cs typeface="Inter"/>
                <a:sym typeface="Inter"/>
              </a:rPr>
              <a:t>The term </a:t>
            </a:r>
            <a:r>
              <a:rPr b="1" i="0" lang="en-IN">
                <a:latin typeface="Inter"/>
                <a:ea typeface="Inter"/>
                <a:cs typeface="Inter"/>
                <a:sym typeface="Inter"/>
              </a:rPr>
              <a:t>"delulu"</a:t>
            </a:r>
            <a:r>
              <a:rPr b="0" i="0" lang="en-IN">
                <a:solidFill>
                  <a:srgbClr val="374151"/>
                </a:solidFill>
                <a:latin typeface="Inter"/>
                <a:ea typeface="Inter"/>
                <a:cs typeface="Inter"/>
                <a:sym typeface="Inter"/>
              </a:rPr>
              <a:t> is a slang expression derived from the word "delusional." It is often used informally, particularly in online contexts, to describe someone who has unrealistic beliefs or perceptions, especially regarding relationships or situations.</a:t>
            </a:r>
            <a:endParaRPr/>
          </a:p>
        </p:txBody>
      </p:sp>
    </p:spTree>
  </p:cSld>
  <p:clrMapOvr>
    <a:masterClrMapping/>
  </p:clrMapOvr>
</p:sld>
</file>

<file path=ppt/slides/slide1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29" name="Shape 1029"/>
        <p:cNvGrpSpPr/>
        <p:nvPr/>
      </p:nvGrpSpPr>
      <p:grpSpPr>
        <a:xfrm>
          <a:off x="0" y="0"/>
          <a:ext cx="0" cy="0"/>
          <a:chOff x="0" y="0"/>
          <a:chExt cx="0" cy="0"/>
        </a:xfrm>
      </p:grpSpPr>
      <p:pic>
        <p:nvPicPr>
          <p:cNvPr descr="A screenshot of a computer&#10;&#10;Description automatically generated" id="1030" name="Google Shape;1030;p174"/>
          <p:cNvPicPr preferRelativeResize="0"/>
          <p:nvPr>
            <p:ph idx="1" type="body"/>
          </p:nvPr>
        </p:nvPicPr>
        <p:blipFill rotWithShape="1">
          <a:blip r:embed="rId3">
            <a:alphaModFix/>
          </a:blip>
          <a:srcRect b="0" l="0" r="0" t="0"/>
          <a:stretch/>
        </p:blipFill>
        <p:spPr>
          <a:xfrm>
            <a:off x="1354667" y="643466"/>
            <a:ext cx="9482666" cy="5571067"/>
          </a:xfrm>
          <a:prstGeom prst="rect">
            <a:avLst/>
          </a:prstGeom>
          <a:noFill/>
          <a:ln>
            <a:noFill/>
          </a:ln>
        </p:spPr>
      </p:pic>
    </p:spTree>
  </p:cSld>
  <p:clrMapOvr>
    <a:masterClrMapping/>
  </p:clrMapOvr>
</p:sld>
</file>

<file path=ppt/slides/slide1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4" name="Shape 1034"/>
        <p:cNvGrpSpPr/>
        <p:nvPr/>
      </p:nvGrpSpPr>
      <p:grpSpPr>
        <a:xfrm>
          <a:off x="0" y="0"/>
          <a:ext cx="0" cy="0"/>
          <a:chOff x="0" y="0"/>
          <a:chExt cx="0" cy="0"/>
        </a:xfrm>
      </p:grpSpPr>
      <p:sp>
        <p:nvSpPr>
          <p:cNvPr id="1035" name="Google Shape;1035;p17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IN"/>
              <a:t>BRAINROT</a:t>
            </a:r>
            <a:endParaRPr/>
          </a:p>
        </p:txBody>
      </p:sp>
      <p:sp>
        <p:nvSpPr>
          <p:cNvPr id="1036" name="Google Shape;1036;p17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en-IN"/>
              <a:t>Brainrot</a:t>
            </a:r>
            <a:r>
              <a:rPr lang="en-IN"/>
              <a:t> is a slang term used to describe a state of being obsessively fixated on something to the point where it consumes your thoughts. It often refers to being overly absorbed in a specific topic, media, or hobby, such as a TV show, book series, video game, or even a fictional character. The term suggests that this obsession "rots" your brain by dominating your mental space in an intense, often humorous or exaggerated, way.</a:t>
            </a:r>
            <a:endParaRPr/>
          </a:p>
        </p:txBody>
      </p:sp>
    </p:spTree>
  </p:cSld>
  <p:clrMapOvr>
    <a:masterClrMapping/>
  </p:clrMapOvr>
</p:sld>
</file>

<file path=ppt/slides/slide1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40" name="Shape 1040"/>
        <p:cNvGrpSpPr/>
        <p:nvPr/>
      </p:nvGrpSpPr>
      <p:grpSpPr>
        <a:xfrm>
          <a:off x="0" y="0"/>
          <a:ext cx="0" cy="0"/>
          <a:chOff x="0" y="0"/>
          <a:chExt cx="0" cy="0"/>
        </a:xfrm>
      </p:grpSpPr>
      <p:pic>
        <p:nvPicPr>
          <p:cNvPr descr="A screenshot of a computer&#10;&#10;Description automatically generated" id="1041" name="Google Shape;1041;p176"/>
          <p:cNvPicPr preferRelativeResize="0"/>
          <p:nvPr>
            <p:ph idx="1" type="body"/>
          </p:nvPr>
        </p:nvPicPr>
        <p:blipFill rotWithShape="1">
          <a:blip r:embed="rId3">
            <a:alphaModFix/>
          </a:blip>
          <a:srcRect b="0" l="0" r="0" t="0"/>
          <a:stretch/>
        </p:blipFill>
        <p:spPr>
          <a:xfrm>
            <a:off x="1394676" y="643466"/>
            <a:ext cx="9402648" cy="5571067"/>
          </a:xfrm>
          <a:prstGeom prst="rect">
            <a:avLst/>
          </a:prstGeom>
          <a:noFill/>
          <a:ln>
            <a:noFill/>
          </a:ln>
        </p:spPr>
      </p:pic>
    </p:spTree>
  </p:cSld>
  <p:clrMapOvr>
    <a:masterClrMapping/>
  </p:clrMapOvr>
</p:sld>
</file>

<file path=ppt/slides/slide1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17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IN"/>
              <a:t>ENSHITTIFICATION</a:t>
            </a:r>
            <a:endParaRPr/>
          </a:p>
        </p:txBody>
      </p:sp>
      <p:sp>
        <p:nvSpPr>
          <p:cNvPr id="1047" name="Google Shape;1047;p17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dk1"/>
              </a:buClr>
              <a:buSzPts val="2800"/>
              <a:buChar char="•"/>
            </a:pPr>
            <a:r>
              <a:rPr b="1" lang="en-IN"/>
              <a:t>Enshittification</a:t>
            </a:r>
            <a:r>
              <a:rPr lang="en-IN"/>
              <a:t> is a slang term coined to describe the gradual decline in the quality and user experience of digital platforms, services, or systems as they prioritize profits over users. It often happens when a platform initially focuses on providing value to attract users, then shifts to monetization strategies that benefit advertisers, investors, or stakeholders at the expense of the user base.</a:t>
            </a:r>
            <a:endParaRPr/>
          </a:p>
          <a:p>
            <a:pPr indent="-228600" lvl="0" marL="228600" rtl="0" algn="l">
              <a:lnSpc>
                <a:spcPct val="90000"/>
              </a:lnSpc>
              <a:spcBef>
                <a:spcPts val="1000"/>
              </a:spcBef>
              <a:spcAft>
                <a:spcPts val="0"/>
              </a:spcAft>
              <a:buClr>
                <a:schemeClr val="dk1"/>
              </a:buClr>
              <a:buSzPts val="2800"/>
              <a:buChar char="•"/>
            </a:pPr>
            <a:r>
              <a:rPr lang="en-IN"/>
              <a:t>This phenomenon can be seen in social media platforms, apps, or e-commerce sites where intrusive ads, exploitative algorithms, or excessive monetization reduce usability. Enshittification is driven by greed, loss of trust, and misaligned priorities.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51" name="Shape 1051"/>
        <p:cNvGrpSpPr/>
        <p:nvPr/>
      </p:nvGrpSpPr>
      <p:grpSpPr>
        <a:xfrm>
          <a:off x="0" y="0"/>
          <a:ext cx="0" cy="0"/>
          <a:chOff x="0" y="0"/>
          <a:chExt cx="0" cy="0"/>
        </a:xfrm>
      </p:grpSpPr>
      <p:pic>
        <p:nvPicPr>
          <p:cNvPr descr="A screenshot of a computer&#10;&#10;Description automatically generated" id="1052" name="Google Shape;1052;p178"/>
          <p:cNvPicPr preferRelativeResize="0"/>
          <p:nvPr>
            <p:ph idx="1" type="body"/>
          </p:nvPr>
        </p:nvPicPr>
        <p:blipFill rotWithShape="1">
          <a:blip r:embed="rId3">
            <a:alphaModFix/>
          </a:blip>
          <a:srcRect b="0" l="0" r="0" t="0"/>
          <a:stretch/>
        </p:blipFill>
        <p:spPr>
          <a:xfrm>
            <a:off x="1394676" y="643466"/>
            <a:ext cx="9402648" cy="5571067"/>
          </a:xfrm>
          <a:prstGeom prst="rect">
            <a:avLst/>
          </a:prstGeom>
          <a:noFill/>
          <a:ln>
            <a:noFill/>
          </a:ln>
        </p:spPr>
      </p:pic>
    </p:spTree>
  </p:cSld>
  <p:clrMapOvr>
    <a:masterClrMapping/>
  </p:clrMapOvr>
</p:sld>
</file>

<file path=ppt/slides/slide1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6" name="Shape 1056"/>
        <p:cNvGrpSpPr/>
        <p:nvPr/>
      </p:nvGrpSpPr>
      <p:grpSpPr>
        <a:xfrm>
          <a:off x="0" y="0"/>
          <a:ext cx="0" cy="0"/>
          <a:chOff x="0" y="0"/>
          <a:chExt cx="0" cy="0"/>
        </a:xfrm>
      </p:grpSpPr>
      <p:sp>
        <p:nvSpPr>
          <p:cNvPr id="1057" name="Google Shape;1057;p17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IN"/>
              <a:t>MANIFEST</a:t>
            </a:r>
            <a:endParaRPr/>
          </a:p>
        </p:txBody>
      </p:sp>
      <p:sp>
        <p:nvSpPr>
          <p:cNvPr id="1058" name="Google Shape;1058;p17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Char char="•"/>
            </a:pPr>
            <a:r>
              <a:rPr b="0" i="0" lang="en-IN">
                <a:solidFill>
                  <a:srgbClr val="374151"/>
                </a:solidFill>
                <a:latin typeface="Inter"/>
                <a:ea typeface="Inter"/>
                <a:cs typeface="Inter"/>
                <a:sym typeface="Inter"/>
              </a:rPr>
              <a:t>The term </a:t>
            </a:r>
            <a:r>
              <a:rPr b="1" i="0" lang="en-IN">
                <a:solidFill>
                  <a:srgbClr val="374151"/>
                </a:solidFill>
                <a:latin typeface="Inter"/>
                <a:ea typeface="Inter"/>
                <a:cs typeface="Inter"/>
                <a:sym typeface="Inter"/>
              </a:rPr>
              <a:t>"manifest"</a:t>
            </a:r>
            <a:r>
              <a:rPr b="0" i="0" lang="en-IN">
                <a:solidFill>
                  <a:srgbClr val="374151"/>
                </a:solidFill>
                <a:latin typeface="Inter"/>
                <a:ea typeface="Inter"/>
                <a:cs typeface="Inter"/>
                <a:sym typeface="Inter"/>
              </a:rPr>
              <a:t> has several meanings, depending on the context in which it is used. Generally, it refers to the act of making something clear or evident. In a broader sense, it can mean to bring something into reality or to demonstrate a particular quality or feeling.</a:t>
            </a:r>
            <a:endParaRPr/>
          </a:p>
          <a:p>
            <a:pPr indent="-228600" lvl="0" marL="228600" rtl="0" algn="l">
              <a:lnSpc>
                <a:spcPct val="90000"/>
              </a:lnSpc>
              <a:spcBef>
                <a:spcPts val="1000"/>
              </a:spcBef>
              <a:spcAft>
                <a:spcPts val="0"/>
              </a:spcAft>
              <a:buClr>
                <a:srgbClr val="374151"/>
              </a:buClr>
              <a:buSzPct val="100000"/>
              <a:buFont typeface="Play"/>
              <a:buAutoNum type="arabicPeriod"/>
            </a:pPr>
            <a:r>
              <a:rPr b="1" i="0" lang="en-IN">
                <a:solidFill>
                  <a:srgbClr val="374151"/>
                </a:solidFill>
                <a:latin typeface="Inter"/>
                <a:ea typeface="Inter"/>
                <a:cs typeface="Inter"/>
                <a:sym typeface="Inter"/>
              </a:rPr>
              <a:t>General Use</a:t>
            </a:r>
            <a:r>
              <a:rPr b="0" i="0" lang="en-IN">
                <a:solidFill>
                  <a:srgbClr val="374151"/>
                </a:solidFill>
                <a:latin typeface="Inter"/>
                <a:ea typeface="Inter"/>
                <a:cs typeface="Inter"/>
                <a:sym typeface="Inter"/>
              </a:rPr>
              <a:t>: To manifest can mean to show or display something, such as emotions or intentions. For example, someone might manifest their happiness through smiles and laughter.</a:t>
            </a:r>
            <a:endParaRPr/>
          </a:p>
          <a:p>
            <a:pPr indent="-228600" lvl="0" marL="228600" rtl="0" algn="l">
              <a:lnSpc>
                <a:spcPct val="90000"/>
              </a:lnSpc>
              <a:spcBef>
                <a:spcPts val="1000"/>
              </a:spcBef>
              <a:spcAft>
                <a:spcPts val="0"/>
              </a:spcAft>
              <a:buClr>
                <a:srgbClr val="374151"/>
              </a:buClr>
              <a:buSzPct val="100000"/>
              <a:buFont typeface="Play"/>
              <a:buAutoNum type="arabicPeriod"/>
            </a:pPr>
            <a:r>
              <a:rPr b="1" i="0" lang="en-IN">
                <a:solidFill>
                  <a:srgbClr val="374151"/>
                </a:solidFill>
                <a:latin typeface="Inter"/>
                <a:ea typeface="Inter"/>
                <a:cs typeface="Inter"/>
                <a:sym typeface="Inter"/>
              </a:rPr>
              <a:t>Psychological Context</a:t>
            </a:r>
            <a:r>
              <a:rPr b="0" i="0" lang="en-IN">
                <a:solidFill>
                  <a:srgbClr val="374151"/>
                </a:solidFill>
                <a:latin typeface="Inter"/>
                <a:ea typeface="Inter"/>
                <a:cs typeface="Inter"/>
                <a:sym typeface="Inter"/>
              </a:rPr>
              <a:t>: In psychology and self-help, "manifesting" often refers to the practice of visualizing and attracting desired outcomes through positive thinking and intention-setting. This concept is popular in the law of attraction philosophy, where individuals believe that focusing on positive thoughts can bring about desired changes in their lives.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62" name="Shape 1062"/>
        <p:cNvGrpSpPr/>
        <p:nvPr/>
      </p:nvGrpSpPr>
      <p:grpSpPr>
        <a:xfrm>
          <a:off x="0" y="0"/>
          <a:ext cx="0" cy="0"/>
          <a:chOff x="0" y="0"/>
          <a:chExt cx="0" cy="0"/>
        </a:xfrm>
      </p:grpSpPr>
      <p:pic>
        <p:nvPicPr>
          <p:cNvPr descr="A screenshot of a computer&#10;&#10;Description automatically generated" id="1063" name="Google Shape;1063;p180"/>
          <p:cNvPicPr preferRelativeResize="0"/>
          <p:nvPr>
            <p:ph idx="1" type="body"/>
          </p:nvPr>
        </p:nvPicPr>
        <p:blipFill rotWithShape="1">
          <a:blip r:embed="rId3">
            <a:alphaModFix/>
          </a:blip>
          <a:srcRect b="0" l="0" r="0" t="0"/>
          <a:stretch/>
        </p:blipFill>
        <p:spPr>
          <a:xfrm>
            <a:off x="1354667" y="643466"/>
            <a:ext cx="9482666" cy="5571067"/>
          </a:xfrm>
          <a:prstGeom prst="rect">
            <a:avLst/>
          </a:prstGeom>
          <a:noFill/>
          <a:ln>
            <a:noFill/>
          </a:ln>
        </p:spPr>
      </p:pic>
    </p:spTree>
  </p:cSld>
  <p:clrMapOvr>
    <a:masterClrMapping/>
  </p:clrMapOvr>
</p:sld>
</file>

<file path=ppt/slides/slide1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sp>
        <p:nvSpPr>
          <p:cNvPr id="1068" name="Google Shape;1068;p181"/>
          <p:cNvSpPr txBox="1"/>
          <p:nvPr>
            <p:ph type="title"/>
          </p:nvPr>
        </p:nvSpPr>
        <p:spPr>
          <a:xfrm>
            <a:off x="2624958" y="289811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Inventory Management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Microsoft Word</a:t>
            </a:r>
            <a:br>
              <a:rPr b="1" i="0" lang="en-IN">
                <a:latin typeface="Inter"/>
                <a:ea typeface="Inter"/>
                <a:cs typeface="Inter"/>
                <a:sym typeface="Inter"/>
              </a:rPr>
            </a:br>
            <a:endParaRPr/>
          </a:p>
        </p:txBody>
      </p:sp>
      <p:sp>
        <p:nvSpPr>
          <p:cNvPr id="177" name="Google Shape;177;p2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Text Formatting</a:t>
            </a:r>
            <a:r>
              <a:rPr b="0" i="0" lang="en-IN">
                <a:solidFill>
                  <a:srgbClr val="374151"/>
                </a:solidFill>
                <a:latin typeface="Inter"/>
                <a:ea typeface="Inter"/>
                <a:cs typeface="Inter"/>
                <a:sym typeface="Inter"/>
              </a:rPr>
              <a:t>: Rich formatting options including fonts, sizes, colors, and styles (bold, italics, underline).</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Templates</a:t>
            </a:r>
            <a:r>
              <a:rPr b="0" i="0" lang="en-IN">
                <a:solidFill>
                  <a:srgbClr val="374151"/>
                </a:solidFill>
                <a:latin typeface="Inter"/>
                <a:ea typeface="Inter"/>
                <a:cs typeface="Inter"/>
                <a:sym typeface="Inter"/>
              </a:rPr>
              <a:t>: A variety of pre-designed templates for resumes, letters, reports, and more.</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Collaboration Tools</a:t>
            </a:r>
            <a:r>
              <a:rPr b="0" i="0" lang="en-IN">
                <a:solidFill>
                  <a:srgbClr val="374151"/>
                </a:solidFill>
                <a:latin typeface="Inter"/>
                <a:ea typeface="Inter"/>
                <a:cs typeface="Inter"/>
                <a:sym typeface="Inter"/>
              </a:rPr>
              <a:t>: Real-time co-authoring, comments, and track changes for collaborative editing.</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Advanced Editing Tools</a:t>
            </a:r>
            <a:r>
              <a:rPr b="0" i="0" lang="en-IN">
                <a:solidFill>
                  <a:srgbClr val="374151"/>
                </a:solidFill>
                <a:latin typeface="Inter"/>
                <a:ea typeface="Inter"/>
                <a:cs typeface="Inter"/>
                <a:sym typeface="Inter"/>
              </a:rPr>
              <a:t>: Spell check, grammar check, and readability statistics.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Use Cases</a:t>
            </a:r>
            <a:r>
              <a:rPr b="0" i="0" lang="en-IN">
                <a:solidFill>
                  <a:srgbClr val="374151"/>
                </a:solidFill>
                <a:latin typeface="Inter"/>
                <a:ea typeface="Inter"/>
                <a:cs typeface="Inter"/>
                <a:sym typeface="Inter"/>
              </a:rPr>
              <a:t>: Ideal for creating reports, letters, essays, and any document requiring extensive text formatting.</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 name="Shape 1072"/>
        <p:cNvGrpSpPr/>
        <p:nvPr/>
      </p:nvGrpSpPr>
      <p:grpSpPr>
        <a:xfrm>
          <a:off x="0" y="0"/>
          <a:ext cx="0" cy="0"/>
          <a:chOff x="0" y="0"/>
          <a:chExt cx="0" cy="0"/>
        </a:xfrm>
      </p:grpSpPr>
      <p:sp>
        <p:nvSpPr>
          <p:cNvPr id="1073" name="Google Shape;1073;p18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Types of Inventory</a:t>
            </a:r>
            <a:br>
              <a:rPr b="1" i="0" lang="en-IN">
                <a:latin typeface="Inter"/>
                <a:ea typeface="Inter"/>
                <a:cs typeface="Inter"/>
                <a:sym typeface="Inter"/>
              </a:rPr>
            </a:br>
            <a:endParaRPr/>
          </a:p>
        </p:txBody>
      </p:sp>
      <p:sp>
        <p:nvSpPr>
          <p:cNvPr id="1074" name="Google Shape;1074;p182"/>
          <p:cNvSpPr txBox="1"/>
          <p:nvPr>
            <p:ph idx="1" type="body"/>
          </p:nvPr>
        </p:nvSpPr>
        <p:spPr>
          <a:xfrm>
            <a:off x="838200" y="1387366"/>
            <a:ext cx="10515600" cy="5023944"/>
          </a:xfrm>
          <a:prstGeom prst="rect">
            <a:avLst/>
          </a:prstGeom>
          <a:noFill/>
          <a:ln>
            <a:noFill/>
          </a:ln>
        </p:spPr>
        <p:txBody>
          <a:bodyPr anchorCtr="0" anchor="t" bIns="45700" lIns="91425" spcFirstLastPara="1" rIns="91425" wrap="square" tIns="45700">
            <a:normAutofit fontScale="850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Raw Materials</a:t>
            </a:r>
            <a:r>
              <a:rPr b="0" i="0" lang="en-IN">
                <a:solidFill>
                  <a:srgbClr val="374151"/>
                </a:solidFill>
                <a:latin typeface="Inter"/>
                <a:ea typeface="Inter"/>
                <a:cs typeface="Inter"/>
                <a:sym typeface="Inter"/>
              </a:rPr>
              <a:t>: These are the basic inputs used in the manufacturing process. For example, steel for a car manufacturer or flour for a bakery. Managing raw materials effectively ensures that production can proceed without delays.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Work-in-Progress (WIP)</a:t>
            </a:r>
            <a:r>
              <a:rPr b="0" i="0" lang="en-IN">
                <a:solidFill>
                  <a:srgbClr val="374151"/>
                </a:solidFill>
                <a:latin typeface="Inter"/>
                <a:ea typeface="Inter"/>
                <a:cs typeface="Inter"/>
                <a:sym typeface="Inter"/>
              </a:rPr>
              <a:t>: This includes items that are in the process of being manufactured but are not yet finished. Effective management of WIP is crucial to minimize production bottlenecks and ensure a smooth workflow.</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Finished Goods</a:t>
            </a:r>
            <a:r>
              <a:rPr b="0" i="0" lang="en-IN">
                <a:solidFill>
                  <a:srgbClr val="374151"/>
                </a:solidFill>
                <a:latin typeface="Inter"/>
                <a:ea typeface="Inter"/>
                <a:cs typeface="Inter"/>
                <a:sym typeface="Inter"/>
              </a:rPr>
              <a:t>: These are products that have completed the manufacturing process and are ready for sale. Proper management of finished goods inventory helps meet customer demand promptly and reduces the risk of obsolescence.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Maintenance, Repair, and Operations (MRO)</a:t>
            </a:r>
            <a:r>
              <a:rPr b="0" i="0" lang="en-IN">
                <a:solidFill>
                  <a:srgbClr val="374151"/>
                </a:solidFill>
                <a:latin typeface="Inter"/>
                <a:ea typeface="Inter"/>
                <a:cs typeface="Inter"/>
                <a:sym typeface="Inter"/>
              </a:rPr>
              <a:t>: These supplies are necessary for the production process but do not become part of the final product. Examples include tools, cleaning supplies, and safety equipment. Managing MRO inventory ensures that production can continue without interruptions.</a:t>
            </a:r>
            <a:endParaRPr/>
          </a:p>
          <a:p>
            <a:pPr indent="-7747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8" name="Shape 1078"/>
        <p:cNvGrpSpPr/>
        <p:nvPr/>
      </p:nvGrpSpPr>
      <p:grpSpPr>
        <a:xfrm>
          <a:off x="0" y="0"/>
          <a:ext cx="0" cy="0"/>
          <a:chOff x="0" y="0"/>
          <a:chExt cx="0" cy="0"/>
        </a:xfrm>
      </p:grpSpPr>
      <p:sp>
        <p:nvSpPr>
          <p:cNvPr id="1079" name="Google Shape;1079;p18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Key Inventory Management Techniques</a:t>
            </a:r>
            <a:br>
              <a:rPr b="1" i="0" lang="en-IN">
                <a:latin typeface="Inter"/>
                <a:ea typeface="Inter"/>
                <a:cs typeface="Inter"/>
                <a:sym typeface="Inter"/>
              </a:rPr>
            </a:br>
            <a:endParaRPr/>
          </a:p>
        </p:txBody>
      </p:sp>
      <p:sp>
        <p:nvSpPr>
          <p:cNvPr id="1080" name="Google Shape;1080;p183"/>
          <p:cNvSpPr txBox="1"/>
          <p:nvPr>
            <p:ph idx="1" type="body"/>
          </p:nvPr>
        </p:nvSpPr>
        <p:spPr>
          <a:xfrm>
            <a:off x="838200" y="1534510"/>
            <a:ext cx="10515600" cy="4813738"/>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Just-In-Time (JIT)</a:t>
            </a:r>
            <a:r>
              <a:rPr b="0" i="0" lang="en-IN">
                <a:solidFill>
                  <a:srgbClr val="374151"/>
                </a:solidFill>
                <a:latin typeface="Inter"/>
                <a:ea typeface="Inter"/>
                <a:cs typeface="Inter"/>
                <a:sym typeface="Inter"/>
              </a:rPr>
              <a:t>: This strategy aims to reduce inventory holding costs by receiving goods only as they are needed in the production process. JIT requires precise demand forecasting and strong supplier relationships to avoid stockouts.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ABC Analysis</a:t>
            </a:r>
            <a:r>
              <a:rPr b="0" i="0" lang="en-IN">
                <a:solidFill>
                  <a:srgbClr val="374151"/>
                </a:solidFill>
                <a:latin typeface="Inter"/>
                <a:ea typeface="Inter"/>
                <a:cs typeface="Inter"/>
                <a:sym typeface="Inter"/>
              </a:rPr>
              <a:t>: This technique categorizes inventory into three classes based on their importance:</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 items</a:t>
            </a:r>
            <a:r>
              <a:rPr b="0" i="0" lang="en-IN">
                <a:solidFill>
                  <a:srgbClr val="374151"/>
                </a:solidFill>
                <a:latin typeface="Inter"/>
                <a:ea typeface="Inter"/>
                <a:cs typeface="Inter"/>
                <a:sym typeface="Inter"/>
              </a:rPr>
              <a:t>: High-value items with low sales frequency (e.g., expensive machinery).</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 items</a:t>
            </a:r>
            <a:r>
              <a:rPr b="0" i="0" lang="en-IN">
                <a:solidFill>
                  <a:srgbClr val="374151"/>
                </a:solidFill>
                <a:latin typeface="Inter"/>
                <a:ea typeface="Inter"/>
                <a:cs typeface="Inter"/>
                <a:sym typeface="Inter"/>
              </a:rPr>
              <a:t>: Moderate value and moderate sales frequency (e.g., mid-range tools).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 items</a:t>
            </a:r>
            <a:r>
              <a:rPr b="0" i="0" lang="en-IN">
                <a:solidFill>
                  <a:srgbClr val="374151"/>
                </a:solidFill>
                <a:latin typeface="Inter"/>
                <a:ea typeface="Inter"/>
                <a:cs typeface="Inter"/>
                <a:sym typeface="Inter"/>
              </a:rPr>
              <a:t>: Low-value items with high sales frequency (e.g., screws and nails). This helps prioritize management efforts and resources.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Economic Order Quantity (EOQ)</a:t>
            </a:r>
            <a:r>
              <a:rPr b="0" i="0" lang="en-IN">
                <a:solidFill>
                  <a:srgbClr val="374151"/>
                </a:solidFill>
                <a:latin typeface="Inter"/>
                <a:ea typeface="Inter"/>
                <a:cs typeface="Inter"/>
                <a:sym typeface="Inter"/>
              </a:rPr>
              <a:t>: This formula calculates the optimal order quantity that minimizes total inventory costs, including ordering and holding costs. It helps businesses determine how much to order and when to order it.</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4" name="Shape 1084"/>
        <p:cNvGrpSpPr/>
        <p:nvPr/>
      </p:nvGrpSpPr>
      <p:grpSpPr>
        <a:xfrm>
          <a:off x="0" y="0"/>
          <a:ext cx="0" cy="0"/>
          <a:chOff x="0" y="0"/>
          <a:chExt cx="0" cy="0"/>
        </a:xfrm>
      </p:grpSpPr>
      <p:sp>
        <p:nvSpPr>
          <p:cNvPr id="1085" name="Google Shape;1085;p18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Benefits of Effective Inventory Management</a:t>
            </a:r>
            <a:br>
              <a:rPr b="1" i="0" lang="en-IN">
                <a:latin typeface="Inter"/>
                <a:ea typeface="Inter"/>
                <a:cs typeface="Inter"/>
                <a:sym typeface="Inter"/>
              </a:rPr>
            </a:br>
            <a:endParaRPr/>
          </a:p>
        </p:txBody>
      </p:sp>
      <p:sp>
        <p:nvSpPr>
          <p:cNvPr id="1086" name="Google Shape;1086;p184"/>
          <p:cNvSpPr txBox="1"/>
          <p:nvPr>
            <p:ph idx="1" type="body"/>
          </p:nvPr>
        </p:nvSpPr>
        <p:spPr>
          <a:xfrm>
            <a:off x="838200" y="1397876"/>
            <a:ext cx="10515600" cy="5002924"/>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Cost Reduction</a:t>
            </a:r>
            <a:r>
              <a:rPr b="0" i="0" lang="en-IN">
                <a:solidFill>
                  <a:srgbClr val="374151"/>
                </a:solidFill>
                <a:latin typeface="Inter"/>
                <a:ea typeface="Inter"/>
                <a:cs typeface="Inter"/>
                <a:sym typeface="Inter"/>
              </a:rPr>
              <a:t>: By optimizing inventory levels, businesses can lower storage costs, reduce waste from expired or obsolete products, and minimize capital tied up in unsold goods.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Improved Cash Flow</a:t>
            </a:r>
            <a:r>
              <a:rPr b="0" i="0" lang="en-IN">
                <a:solidFill>
                  <a:srgbClr val="374151"/>
                </a:solidFill>
                <a:latin typeface="Inter"/>
                <a:ea typeface="Inter"/>
                <a:cs typeface="Inter"/>
                <a:sym typeface="Inter"/>
              </a:rPr>
              <a:t>: Efficient inventory management ensures that capital is not unnecessarily tied up in excess stock, allowing businesses to invest in other areas or respond to market opportunities.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Enhanced Customer Satisfaction</a:t>
            </a:r>
            <a:r>
              <a:rPr b="0" i="0" lang="en-IN">
                <a:solidFill>
                  <a:srgbClr val="374151"/>
                </a:solidFill>
                <a:latin typeface="Inter"/>
                <a:ea typeface="Inter"/>
                <a:cs typeface="Inter"/>
                <a:sym typeface="Inter"/>
              </a:rPr>
              <a:t>: Maintaining optimal inventory levels ensures that products are available when customers want them, leading to higher satisfaction and repeat business.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Data-Driven Decisions</a:t>
            </a:r>
            <a:r>
              <a:rPr b="0" i="0" lang="en-IN">
                <a:solidFill>
                  <a:srgbClr val="374151"/>
                </a:solidFill>
                <a:latin typeface="Inter"/>
                <a:ea typeface="Inter"/>
                <a:cs typeface="Inter"/>
                <a:sym typeface="Inter"/>
              </a:rPr>
              <a:t>: Effective inventory management systems provide valuable data that can inform demand forecasting, purchasing decisions, and overall business strategy.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 name="Shape 1090"/>
        <p:cNvGrpSpPr/>
        <p:nvPr/>
      </p:nvGrpSpPr>
      <p:grpSpPr>
        <a:xfrm>
          <a:off x="0" y="0"/>
          <a:ext cx="0" cy="0"/>
          <a:chOff x="0" y="0"/>
          <a:chExt cx="0" cy="0"/>
        </a:xfrm>
      </p:grpSpPr>
      <p:sp>
        <p:nvSpPr>
          <p:cNvPr id="1091" name="Google Shape;1091;p18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Challenges in Inventory Management</a:t>
            </a:r>
            <a:br>
              <a:rPr b="1" i="0" lang="en-IN">
                <a:latin typeface="Inter"/>
                <a:ea typeface="Inter"/>
                <a:cs typeface="Inter"/>
                <a:sym typeface="Inter"/>
              </a:rPr>
            </a:br>
            <a:endParaRPr/>
          </a:p>
        </p:txBody>
      </p:sp>
      <p:sp>
        <p:nvSpPr>
          <p:cNvPr id="1092" name="Google Shape;1092;p185"/>
          <p:cNvSpPr txBox="1"/>
          <p:nvPr>
            <p:ph idx="1" type="body"/>
          </p:nvPr>
        </p:nvSpPr>
        <p:spPr>
          <a:xfrm>
            <a:off x="838200" y="1334815"/>
            <a:ext cx="10515600" cy="5158060"/>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Demand Fluctuations</a:t>
            </a:r>
            <a:r>
              <a:rPr b="0" i="0" lang="en-IN">
                <a:solidFill>
                  <a:srgbClr val="374151"/>
                </a:solidFill>
                <a:latin typeface="Inter"/>
                <a:ea typeface="Inter"/>
                <a:cs typeface="Inter"/>
                <a:sym typeface="Inter"/>
              </a:rPr>
              <a:t>: Changes in customer preferences or market conditions can lead to unpredictable demand, resulting in either stockouts or excess inventory.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Supply Chain Disruptions</a:t>
            </a:r>
            <a:r>
              <a:rPr b="0" i="0" lang="en-IN">
                <a:solidFill>
                  <a:srgbClr val="374151"/>
                </a:solidFill>
                <a:latin typeface="Inter"/>
                <a:ea typeface="Inter"/>
                <a:cs typeface="Inter"/>
                <a:sym typeface="Inter"/>
              </a:rPr>
              <a:t>: Events such as natural disasters, political instability, or supplier issues can disrupt the supply chain, affecting inventory levels and production schedules.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Inventory Accuracy</a:t>
            </a:r>
            <a:r>
              <a:rPr b="0" i="0" lang="en-IN">
                <a:solidFill>
                  <a:srgbClr val="374151"/>
                </a:solidFill>
                <a:latin typeface="Inter"/>
                <a:ea typeface="Inter"/>
                <a:cs typeface="Inter"/>
                <a:sym typeface="Inter"/>
              </a:rPr>
              <a:t>: Maintaining accurate inventory records is essential for effective management. Discrepancies can lead to overstocking or stockouts, impacting customer satisfaction and profitability.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Obsolescence</a:t>
            </a:r>
            <a:r>
              <a:rPr b="0" i="0" lang="en-IN">
                <a:solidFill>
                  <a:srgbClr val="374151"/>
                </a:solidFill>
                <a:latin typeface="Inter"/>
                <a:ea typeface="Inter"/>
                <a:cs typeface="Inter"/>
                <a:sym typeface="Inter"/>
              </a:rPr>
              <a:t>: Products can become outdated due to changes in technology or consumer preferences. Effective inventory management includes strategies to minimize the risk of holding obsolete stock.</a:t>
            </a:r>
            <a:endParaRPr/>
          </a:p>
          <a:p>
            <a:pPr indent="0" lvl="0" marL="0" rtl="0" algn="l">
              <a:lnSpc>
                <a:spcPct val="90000"/>
              </a:lnSpc>
              <a:spcBef>
                <a:spcPts val="1000"/>
              </a:spcBef>
              <a:spcAft>
                <a:spcPts val="0"/>
              </a:spcAft>
              <a:buClr>
                <a:schemeClr val="dk1"/>
              </a:buClr>
              <a:buSzPct val="100000"/>
              <a:buNone/>
            </a:pPr>
            <a:br>
              <a:rPr lang="en-IN"/>
            </a:br>
            <a:endParaRPr/>
          </a:p>
        </p:txBody>
      </p:sp>
    </p:spTree>
  </p:cSld>
  <p:clrMapOvr>
    <a:masterClrMapping/>
  </p:clrMapOvr>
</p:sld>
</file>

<file path=ppt/slides/slide1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6" name="Shape 1096"/>
        <p:cNvGrpSpPr/>
        <p:nvPr/>
      </p:nvGrpSpPr>
      <p:grpSpPr>
        <a:xfrm>
          <a:off x="0" y="0"/>
          <a:ext cx="0" cy="0"/>
          <a:chOff x="0" y="0"/>
          <a:chExt cx="0" cy="0"/>
        </a:xfrm>
      </p:grpSpPr>
      <p:sp>
        <p:nvSpPr>
          <p:cNvPr id="1097" name="Google Shape;1097;p186"/>
          <p:cNvSpPr txBox="1"/>
          <p:nvPr>
            <p:ph type="title"/>
          </p:nvPr>
        </p:nvSpPr>
        <p:spPr>
          <a:xfrm>
            <a:off x="838200" y="1058808"/>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 Technology in Inventory Management</a:t>
            </a:r>
            <a:br>
              <a:rPr b="1" i="0" lang="en-IN">
                <a:latin typeface="Inter"/>
                <a:ea typeface="Inter"/>
                <a:cs typeface="Inter"/>
                <a:sym typeface="Inter"/>
              </a:rPr>
            </a:br>
            <a:br>
              <a:rPr b="0" i="0" lang="en-IN">
                <a:solidFill>
                  <a:srgbClr val="374151"/>
                </a:solidFill>
                <a:latin typeface="Inter"/>
                <a:ea typeface="Inter"/>
                <a:cs typeface="Inter"/>
                <a:sym typeface="Inter"/>
              </a:rPr>
            </a:br>
            <a:br>
              <a:rPr b="0" i="0" lang="en-IN">
                <a:solidFill>
                  <a:srgbClr val="374151"/>
                </a:solidFill>
                <a:latin typeface="Inter"/>
                <a:ea typeface="Inter"/>
                <a:cs typeface="Inter"/>
                <a:sym typeface="Inter"/>
              </a:rPr>
            </a:br>
            <a:endParaRPr/>
          </a:p>
        </p:txBody>
      </p:sp>
      <p:sp>
        <p:nvSpPr>
          <p:cNvPr id="1098" name="Google Shape;1098;p186"/>
          <p:cNvSpPr txBox="1"/>
          <p:nvPr>
            <p:ph idx="1" type="body"/>
          </p:nvPr>
        </p:nvSpPr>
        <p:spPr>
          <a:xfrm>
            <a:off x="838200" y="1555530"/>
            <a:ext cx="10515600" cy="5302469"/>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Inventory Management Software</a:t>
            </a:r>
            <a:r>
              <a:rPr b="0" i="0" lang="en-IN">
                <a:solidFill>
                  <a:srgbClr val="374151"/>
                </a:solidFill>
                <a:latin typeface="Inter"/>
                <a:ea typeface="Inter"/>
                <a:cs typeface="Inter"/>
                <a:sym typeface="Inter"/>
              </a:rPr>
              <a:t>: These systems automate tracking, reporting, and analysis of inventory levels, improving accuracy and efficiency. They can provide real-time data and insights for better decision-making.</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Barcode Scanning</a:t>
            </a:r>
            <a:r>
              <a:rPr b="0" i="0" lang="en-IN">
                <a:solidFill>
                  <a:srgbClr val="374151"/>
                </a:solidFill>
                <a:latin typeface="Inter"/>
                <a:ea typeface="Inter"/>
                <a:cs typeface="Inter"/>
                <a:sym typeface="Inter"/>
              </a:rPr>
              <a:t>: Implementing barcode technology streamlines the stocktaking process, reduces human error, and speeds up order fulfillment. It allows for quick updates to inventory records.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Cloud-Based Solutions</a:t>
            </a:r>
            <a:r>
              <a:rPr b="0" i="0" lang="en-IN">
                <a:solidFill>
                  <a:srgbClr val="374151"/>
                </a:solidFill>
                <a:latin typeface="Inter"/>
                <a:ea typeface="Inter"/>
                <a:cs typeface="Inter"/>
                <a:sym typeface="Inter"/>
              </a:rPr>
              <a:t>: These platforms enable real-time access to inventory data from anywhere, facilitating collaboration among teams and locations. They also allow for easier integration with other business systems.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Artificial Intelligence (AI)</a:t>
            </a:r>
            <a:r>
              <a:rPr b="0" i="0" lang="en-IN">
                <a:solidFill>
                  <a:srgbClr val="374151"/>
                </a:solidFill>
                <a:latin typeface="Inter"/>
                <a:ea typeface="Inter"/>
                <a:cs typeface="Inter"/>
                <a:sym typeface="Inter"/>
              </a:rPr>
              <a:t>: AI can analyze historical data to predict future demand trends, helping businesses optimize stock levels and reduce excess inventory. It can also automate reordering processes based on predictive analytics.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18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Best Practices for Inventory Management</a:t>
            </a:r>
            <a:br>
              <a:rPr b="1" i="0" lang="en-IN">
                <a:latin typeface="Inter"/>
                <a:ea typeface="Inter"/>
                <a:cs typeface="Inter"/>
                <a:sym typeface="Inter"/>
              </a:rPr>
            </a:br>
            <a:endParaRPr/>
          </a:p>
        </p:txBody>
      </p:sp>
      <p:sp>
        <p:nvSpPr>
          <p:cNvPr id="1104" name="Google Shape;1104;p187"/>
          <p:cNvSpPr txBox="1"/>
          <p:nvPr>
            <p:ph idx="1" type="body"/>
          </p:nvPr>
        </p:nvSpPr>
        <p:spPr>
          <a:xfrm>
            <a:off x="838200" y="1418897"/>
            <a:ext cx="10515600" cy="4960882"/>
          </a:xfrm>
          <a:prstGeom prst="rect">
            <a:avLst/>
          </a:prstGeom>
          <a:noFill/>
          <a:ln>
            <a:noFill/>
          </a:ln>
        </p:spPr>
        <p:txBody>
          <a:bodyPr anchorCtr="0" anchor="t" bIns="45700" lIns="91425" spcFirstLastPara="1" rIns="91425" wrap="square" tIns="45700">
            <a:normAutofit fontScale="925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Regular Audits</a:t>
            </a:r>
            <a:r>
              <a:rPr b="0" i="0" lang="en-IN">
                <a:solidFill>
                  <a:srgbClr val="374151"/>
                </a:solidFill>
                <a:latin typeface="Inter"/>
                <a:ea typeface="Inter"/>
                <a:cs typeface="Inter"/>
                <a:sym typeface="Inter"/>
              </a:rPr>
              <a:t>: Conducting periodic inventory audits helps ensure that physical stock matches recorded inventory levels, identifying discrepancies and preventing losses.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Set Reorder Points</a:t>
            </a:r>
            <a:r>
              <a:rPr b="0" i="0" lang="en-IN">
                <a:solidFill>
                  <a:srgbClr val="374151"/>
                </a:solidFill>
                <a:latin typeface="Inter"/>
                <a:ea typeface="Inter"/>
                <a:cs typeface="Inter"/>
                <a:sym typeface="Inter"/>
              </a:rPr>
              <a:t>: Establishing reorder points for each item helps ensure timely replenishment, preventing stockouts and maintaining service levels.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Train Staff</a:t>
            </a:r>
            <a:r>
              <a:rPr b="0" i="0" lang="en-IN">
                <a:solidFill>
                  <a:srgbClr val="374151"/>
                </a:solidFill>
                <a:latin typeface="Inter"/>
                <a:ea typeface="Inter"/>
                <a:cs typeface="Inter"/>
                <a:sym typeface="Inter"/>
              </a:rPr>
              <a:t>: Providing training for employees on inventory management processes and systems ensures that everyone understands their roles and responsibilities, leading to more efficient operations.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Monitor KPIs</a:t>
            </a:r>
            <a:r>
              <a:rPr b="0" i="0" lang="en-IN">
                <a:solidFill>
                  <a:srgbClr val="374151"/>
                </a:solidFill>
                <a:latin typeface="Inter"/>
                <a:ea typeface="Inter"/>
                <a:cs typeface="Inter"/>
                <a:sym typeface="Inter"/>
              </a:rPr>
              <a:t>: Key performance indicators (KPIs) such as inventory turnover ratio, carrying costs, and order accuracy should be regularly monitored to assess the effectiveness of inventory management practices and make necessary adjustments.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188"/>
          <p:cNvSpPr txBox="1"/>
          <p:nvPr>
            <p:ph type="title"/>
          </p:nvPr>
        </p:nvSpPr>
        <p:spPr>
          <a:xfrm>
            <a:off x="1910255" y="289811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IN"/>
              <a:t>COLLABORATIVE BUDGETING</a:t>
            </a:r>
            <a:endParaRPr/>
          </a:p>
        </p:txBody>
      </p:sp>
    </p:spTree>
  </p:cSld>
  <p:clrMapOvr>
    <a:masterClrMapping/>
  </p:clrMapOvr>
</p:sld>
</file>

<file path=ppt/slides/slide1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 name="Shape 1113"/>
        <p:cNvGrpSpPr/>
        <p:nvPr/>
      </p:nvGrpSpPr>
      <p:grpSpPr>
        <a:xfrm>
          <a:off x="0" y="0"/>
          <a:ext cx="0" cy="0"/>
          <a:chOff x="0" y="0"/>
          <a:chExt cx="0" cy="0"/>
        </a:xfrm>
      </p:grpSpPr>
      <p:sp>
        <p:nvSpPr>
          <p:cNvPr id="1114" name="Google Shape;1114;p189"/>
          <p:cNvSpPr txBox="1"/>
          <p:nvPr>
            <p:ph type="title"/>
          </p:nvPr>
        </p:nvSpPr>
        <p:spPr>
          <a:xfrm>
            <a:off x="838200" y="500062"/>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Definition and Importance of Collaborative Budgeting</a:t>
            </a:r>
            <a:br>
              <a:rPr b="1" i="0" lang="en-IN">
                <a:latin typeface="Inter"/>
                <a:ea typeface="Inter"/>
                <a:cs typeface="Inter"/>
                <a:sym typeface="Inter"/>
              </a:rPr>
            </a:br>
            <a:endParaRPr/>
          </a:p>
        </p:txBody>
      </p:sp>
      <p:sp>
        <p:nvSpPr>
          <p:cNvPr id="1115" name="Google Shape;1115;p189"/>
          <p:cNvSpPr txBox="1"/>
          <p:nvPr>
            <p:ph idx="1" type="body"/>
          </p:nvPr>
        </p:nvSpPr>
        <p:spPr>
          <a:xfrm>
            <a:off x="838200" y="2006600"/>
            <a:ext cx="10515600" cy="4351338"/>
          </a:xfrm>
          <a:prstGeom prst="rect">
            <a:avLst/>
          </a:prstGeom>
          <a:noFill/>
          <a:ln>
            <a:noFill/>
          </a:ln>
        </p:spPr>
        <p:txBody>
          <a:bodyPr anchorCtr="0" anchor="t" bIns="45700" lIns="91425" spcFirstLastPara="1" rIns="91425" wrap="square" tIns="45700">
            <a:normAutofit fontScale="925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Definition</a:t>
            </a:r>
            <a:r>
              <a:rPr b="0" i="0" lang="en-IN">
                <a:solidFill>
                  <a:srgbClr val="374151"/>
                </a:solidFill>
                <a:latin typeface="Inter"/>
                <a:ea typeface="Inter"/>
                <a:cs typeface="Inter"/>
                <a:sym typeface="Inter"/>
              </a:rPr>
              <a:t>: Collaborative budgeting is a budgeting process that involves multiple stakeholders across various departments or teams within an organization. It emphasizes teamwork and communication to create a more accurate and comprehensive budget.</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Importance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Enhanced Accuracy</a:t>
            </a:r>
            <a:r>
              <a:rPr b="0" i="0" lang="en-IN">
                <a:solidFill>
                  <a:srgbClr val="374151"/>
                </a:solidFill>
                <a:latin typeface="Inter"/>
                <a:ea typeface="Inter"/>
                <a:cs typeface="Inter"/>
                <a:sym typeface="Inter"/>
              </a:rPr>
              <a:t>: By involving various departments, organizations can gather diverse insights and data, leading to more accurate budget forecasts.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Increased Buy-In</a:t>
            </a:r>
            <a:r>
              <a:rPr b="0" i="0" lang="en-IN">
                <a:solidFill>
                  <a:srgbClr val="374151"/>
                </a:solidFill>
                <a:latin typeface="Inter"/>
                <a:ea typeface="Inter"/>
                <a:cs typeface="Inter"/>
                <a:sym typeface="Inter"/>
              </a:rPr>
              <a:t>: When stakeholders participate in the budgeting process, they are more likely to support and adhere to the budget, as they feel a sense of ownership.</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Improved Communication</a:t>
            </a:r>
            <a:r>
              <a:rPr b="0" i="0" lang="en-IN">
                <a:solidFill>
                  <a:srgbClr val="374151"/>
                </a:solidFill>
                <a:latin typeface="Inter"/>
                <a:ea typeface="Inter"/>
                <a:cs typeface="Inter"/>
                <a:sym typeface="Inter"/>
              </a:rPr>
              <a:t>: Collaborative budgeting fosters open dialogue among departments, breaking down silos and encouraging a culture of transparency.</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9" name="Shape 1119"/>
        <p:cNvGrpSpPr/>
        <p:nvPr/>
      </p:nvGrpSpPr>
      <p:grpSpPr>
        <a:xfrm>
          <a:off x="0" y="0"/>
          <a:ext cx="0" cy="0"/>
          <a:chOff x="0" y="0"/>
          <a:chExt cx="0" cy="0"/>
        </a:xfrm>
      </p:grpSpPr>
      <p:sp>
        <p:nvSpPr>
          <p:cNvPr id="1120" name="Google Shape;1120;p19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Key Features of Collaborative Budgeting</a:t>
            </a:r>
            <a:br>
              <a:rPr b="1" i="0" lang="en-IN">
                <a:latin typeface="Inter"/>
                <a:ea typeface="Inter"/>
                <a:cs typeface="Inter"/>
                <a:sym typeface="Inter"/>
              </a:rPr>
            </a:br>
            <a:endParaRPr/>
          </a:p>
        </p:txBody>
      </p:sp>
      <p:sp>
        <p:nvSpPr>
          <p:cNvPr id="1121" name="Google Shape;1121;p190"/>
          <p:cNvSpPr txBox="1"/>
          <p:nvPr>
            <p:ph idx="1" type="body"/>
          </p:nvPr>
        </p:nvSpPr>
        <p:spPr>
          <a:xfrm>
            <a:off x="838200" y="1690688"/>
            <a:ext cx="10515600" cy="4486275"/>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Cross-Functional Teams</a:t>
            </a:r>
            <a:r>
              <a:rPr b="0" i="0" lang="en-IN">
                <a:solidFill>
                  <a:srgbClr val="374151"/>
                </a:solidFill>
                <a:latin typeface="Inter"/>
                <a:ea typeface="Inter"/>
                <a:cs typeface="Inter"/>
                <a:sym typeface="Inter"/>
              </a:rPr>
              <a:t>: Involves representatives from different departments (e.g., finance, marketing, operations) to ensure all perspectives are considered.</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Iterative Process</a:t>
            </a:r>
            <a:r>
              <a:rPr b="0" i="0" lang="en-IN">
                <a:solidFill>
                  <a:srgbClr val="374151"/>
                </a:solidFill>
                <a:latin typeface="Inter"/>
                <a:ea typeface="Inter"/>
                <a:cs typeface="Inter"/>
                <a:sym typeface="Inter"/>
              </a:rPr>
              <a:t>: The budgeting process is not a one-time event; it involves multiple rounds of discussions and revisions to refine the budget based on feedback and changing circumstances.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Use of Technology</a:t>
            </a:r>
            <a:r>
              <a:rPr b="0" i="0" lang="en-IN">
                <a:solidFill>
                  <a:srgbClr val="374151"/>
                </a:solidFill>
                <a:latin typeface="Inter"/>
                <a:ea typeface="Inter"/>
                <a:cs typeface="Inter"/>
                <a:sym typeface="Inter"/>
              </a:rPr>
              <a:t>: Collaborative budgeting often leverages budgeting software and tools that facilitate real-time data sharing, communication, and tracking of budget changes.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Focus on Strategic Alignment</a:t>
            </a:r>
            <a:r>
              <a:rPr b="0" i="0" lang="en-IN">
                <a:solidFill>
                  <a:srgbClr val="374151"/>
                </a:solidFill>
                <a:latin typeface="Inter"/>
                <a:ea typeface="Inter"/>
                <a:cs typeface="Inter"/>
                <a:sym typeface="Inter"/>
              </a:rPr>
              <a:t>: Ensures that departmental budgets align with the overall strategic goals of the organization, promoting coherence in resource allocation.</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sp>
        <p:nvSpPr>
          <p:cNvPr id="1126" name="Google Shape;1126;p19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Benefits of Collaborative Budgeting</a:t>
            </a:r>
            <a:br>
              <a:rPr b="1" i="0" lang="en-IN">
                <a:latin typeface="Inter"/>
                <a:ea typeface="Inter"/>
                <a:cs typeface="Inter"/>
                <a:sym typeface="Inter"/>
              </a:rPr>
            </a:br>
            <a:endParaRPr/>
          </a:p>
        </p:txBody>
      </p:sp>
      <p:sp>
        <p:nvSpPr>
          <p:cNvPr id="1127" name="Google Shape;1127;p191"/>
          <p:cNvSpPr txBox="1"/>
          <p:nvPr>
            <p:ph idx="1" type="body"/>
          </p:nvPr>
        </p:nvSpPr>
        <p:spPr>
          <a:xfrm>
            <a:off x="838200" y="1450428"/>
            <a:ext cx="10515600" cy="5042447"/>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Greater Accountability</a:t>
            </a:r>
            <a:r>
              <a:rPr b="0" i="0" lang="en-IN">
                <a:solidFill>
                  <a:srgbClr val="374151"/>
                </a:solidFill>
                <a:latin typeface="Inter"/>
                <a:ea typeface="Inter"/>
                <a:cs typeface="Inter"/>
                <a:sym typeface="Inter"/>
              </a:rPr>
              <a:t>: When teams are involved in the budgeting process, they are more accountable for their financial performance, leading to better resource management.</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Enhanced Flexibility</a:t>
            </a:r>
            <a:r>
              <a:rPr b="0" i="0" lang="en-IN">
                <a:solidFill>
                  <a:srgbClr val="374151"/>
                </a:solidFill>
                <a:latin typeface="Inter"/>
                <a:ea typeface="Inter"/>
                <a:cs typeface="Inter"/>
                <a:sym typeface="Inter"/>
              </a:rPr>
              <a:t>: Collaborative budgeting allows organizations to adapt to changes in the business environment more quickly, as teams can adjust their budgets based on real-time data and insights.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Improved Forecasting</a:t>
            </a:r>
            <a:r>
              <a:rPr b="0" i="0" lang="en-IN">
                <a:solidFill>
                  <a:srgbClr val="374151"/>
                </a:solidFill>
                <a:latin typeface="Inter"/>
                <a:ea typeface="Inter"/>
                <a:cs typeface="Inter"/>
                <a:sym typeface="Inter"/>
              </a:rPr>
              <a:t>: By incorporating input from various departments, organizations can create more reliable forecasts that reflect actual business conditions and market trends.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Stronger Relationships</a:t>
            </a:r>
            <a:r>
              <a:rPr b="0" i="0" lang="en-IN">
                <a:solidFill>
                  <a:srgbClr val="374151"/>
                </a:solidFill>
                <a:latin typeface="Inter"/>
                <a:ea typeface="Inter"/>
                <a:cs typeface="Inter"/>
                <a:sym typeface="Inter"/>
              </a:rPr>
              <a:t>: The collaborative process fosters stronger relationships among departments, promoting teamwork and cooperation that can extend beyond budgeting.</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Microsoft Excel</a:t>
            </a:r>
            <a:br>
              <a:rPr b="1" i="0" lang="en-IN">
                <a:latin typeface="Inter"/>
                <a:ea typeface="Inter"/>
                <a:cs typeface="Inter"/>
                <a:sym typeface="Inter"/>
              </a:rPr>
            </a:br>
            <a:endParaRPr/>
          </a:p>
        </p:txBody>
      </p:sp>
      <p:sp>
        <p:nvSpPr>
          <p:cNvPr id="183" name="Google Shape;183;p3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Analysis</a:t>
            </a:r>
            <a:r>
              <a:rPr b="0" i="0" lang="en-IN">
                <a:solidFill>
                  <a:srgbClr val="374151"/>
                </a:solidFill>
                <a:latin typeface="Inter"/>
                <a:ea typeface="Inter"/>
                <a:cs typeface="Inter"/>
                <a:sym typeface="Inter"/>
              </a:rPr>
              <a:t>: Functions and formulas for calculations, statistical analysis, and data manipulation.</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Charts and Graphs</a:t>
            </a:r>
            <a:r>
              <a:rPr b="0" i="0" lang="en-IN">
                <a:solidFill>
                  <a:srgbClr val="374151"/>
                </a:solidFill>
                <a:latin typeface="Inter"/>
                <a:ea typeface="Inter"/>
                <a:cs typeface="Inter"/>
                <a:sym typeface="Inter"/>
              </a:rPr>
              <a:t>: Tools for visualizing data through various chart types (bar, line, pie, etc.).</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PivotTables</a:t>
            </a:r>
            <a:r>
              <a:rPr b="0" i="0" lang="en-IN">
                <a:solidFill>
                  <a:srgbClr val="374151"/>
                </a:solidFill>
                <a:latin typeface="Inter"/>
                <a:ea typeface="Inter"/>
                <a:cs typeface="Inter"/>
                <a:sym typeface="Inter"/>
              </a:rPr>
              <a:t>: Advanced data summarization tool for analyzing large datasets.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Import/Export</a:t>
            </a:r>
            <a:r>
              <a:rPr b="0" i="0" lang="en-IN">
                <a:solidFill>
                  <a:srgbClr val="374151"/>
                </a:solidFill>
                <a:latin typeface="Inter"/>
                <a:ea typeface="Inter"/>
                <a:cs typeface="Inter"/>
                <a:sym typeface="Inter"/>
              </a:rPr>
              <a:t>: Ability to import data from various sources and export to different formats (CSV, PDF).</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Use Cases</a:t>
            </a:r>
            <a:r>
              <a:rPr b="0" i="0" lang="en-IN">
                <a:solidFill>
                  <a:srgbClr val="374151"/>
                </a:solidFill>
                <a:latin typeface="Inter"/>
                <a:ea typeface="Inter"/>
                <a:cs typeface="Inter"/>
                <a:sym typeface="Inter"/>
              </a:rPr>
              <a:t>: Commonly used for financial analysis, budgeting, inventory tracking, and any task involving numerical data.</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sp>
        <p:nvSpPr>
          <p:cNvPr id="1132" name="Google Shape;1132;p19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Challenges of Collaborative Budgeting</a:t>
            </a:r>
            <a:br>
              <a:rPr b="1" i="0" lang="en-IN">
                <a:latin typeface="Inter"/>
                <a:ea typeface="Inter"/>
                <a:cs typeface="Inter"/>
                <a:sym typeface="Inter"/>
              </a:rPr>
            </a:br>
            <a:endParaRPr/>
          </a:p>
        </p:txBody>
      </p:sp>
      <p:sp>
        <p:nvSpPr>
          <p:cNvPr id="1133" name="Google Shape;1133;p192"/>
          <p:cNvSpPr txBox="1"/>
          <p:nvPr>
            <p:ph idx="1" type="body"/>
          </p:nvPr>
        </p:nvSpPr>
        <p:spPr>
          <a:xfrm>
            <a:off x="838200" y="1439917"/>
            <a:ext cx="10515600" cy="505295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Time-Consuming</a:t>
            </a:r>
            <a:r>
              <a:rPr b="0" i="0" lang="en-IN">
                <a:solidFill>
                  <a:srgbClr val="374151"/>
                </a:solidFill>
                <a:latin typeface="Inter"/>
                <a:ea typeface="Inter"/>
                <a:cs typeface="Inter"/>
                <a:sym typeface="Inter"/>
              </a:rPr>
              <a:t>: The inclusive nature of collaborative budgeting can make the process longer and more complex, requiring significant time and effort from all participants.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Potential for Conflict</a:t>
            </a:r>
            <a:r>
              <a:rPr b="0" i="0" lang="en-IN">
                <a:solidFill>
                  <a:srgbClr val="374151"/>
                </a:solidFill>
                <a:latin typeface="Inter"/>
                <a:ea typeface="Inter"/>
                <a:cs typeface="Inter"/>
                <a:sym typeface="Inter"/>
              </a:rPr>
              <a:t>: Different departments may have competing priorities and interests, leading to disagreements that can complicate the budgeting process.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 Overload</a:t>
            </a:r>
            <a:r>
              <a:rPr b="0" i="0" lang="en-IN">
                <a:solidFill>
                  <a:srgbClr val="374151"/>
                </a:solidFill>
                <a:latin typeface="Inter"/>
                <a:ea typeface="Inter"/>
                <a:cs typeface="Inter"/>
                <a:sym typeface="Inter"/>
              </a:rPr>
              <a:t>: With input from multiple sources, organizations may face challenges in managing and synthesizing large amounts of data, making it difficult to reach consensus.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Need for Strong Leadership</a:t>
            </a:r>
            <a:r>
              <a:rPr b="0" i="0" lang="en-IN">
                <a:solidFill>
                  <a:srgbClr val="374151"/>
                </a:solidFill>
                <a:latin typeface="Inter"/>
                <a:ea typeface="Inter"/>
                <a:cs typeface="Inter"/>
                <a:sym typeface="Inter"/>
              </a:rPr>
              <a:t>: Effective collaborative budgeting requires strong leadership to facilitate discussions, mediate conflicts, and ensure that the process stays on track.</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7" name="Shape 1137"/>
        <p:cNvGrpSpPr/>
        <p:nvPr/>
      </p:nvGrpSpPr>
      <p:grpSpPr>
        <a:xfrm>
          <a:off x="0" y="0"/>
          <a:ext cx="0" cy="0"/>
          <a:chOff x="0" y="0"/>
          <a:chExt cx="0" cy="0"/>
        </a:xfrm>
      </p:grpSpPr>
      <p:sp>
        <p:nvSpPr>
          <p:cNvPr id="1138" name="Google Shape;1138;p19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 Best Practices for Successful Collaborative Budgeting</a:t>
            </a:r>
            <a:br>
              <a:rPr b="1" i="0" lang="en-IN">
                <a:latin typeface="Inter"/>
                <a:ea typeface="Inter"/>
                <a:cs typeface="Inter"/>
                <a:sym typeface="Inter"/>
              </a:rPr>
            </a:br>
            <a:endParaRPr/>
          </a:p>
        </p:txBody>
      </p:sp>
      <p:sp>
        <p:nvSpPr>
          <p:cNvPr id="1139" name="Google Shape;1139;p193"/>
          <p:cNvSpPr txBox="1"/>
          <p:nvPr>
            <p:ph idx="1" type="body"/>
          </p:nvPr>
        </p:nvSpPr>
        <p:spPr>
          <a:xfrm>
            <a:off x="838200" y="1587062"/>
            <a:ext cx="10515600" cy="4589901"/>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Establish Clear Objectives</a:t>
            </a:r>
            <a:r>
              <a:rPr b="0" i="0" lang="en-IN">
                <a:solidFill>
                  <a:srgbClr val="374151"/>
                </a:solidFill>
                <a:latin typeface="Inter"/>
                <a:ea typeface="Inter"/>
                <a:cs typeface="Inter"/>
                <a:sym typeface="Inter"/>
              </a:rPr>
              <a:t>: Define the goals of the budgeting process upfront to ensure all participants understand the purpose and desired outcomes.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Utilize Technology</a:t>
            </a:r>
            <a:r>
              <a:rPr b="0" i="0" lang="en-IN">
                <a:solidFill>
                  <a:srgbClr val="374151"/>
                </a:solidFill>
                <a:latin typeface="Inter"/>
                <a:ea typeface="Inter"/>
                <a:cs typeface="Inter"/>
                <a:sym typeface="Inter"/>
              </a:rPr>
              <a:t>: Implement budgeting software that supports collaboration, allowing for real-time updates, data sharing, and communication among teams.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Encourage Open Communication</a:t>
            </a:r>
            <a:r>
              <a:rPr b="0" i="0" lang="en-IN">
                <a:solidFill>
                  <a:srgbClr val="374151"/>
                </a:solidFill>
                <a:latin typeface="Inter"/>
                <a:ea typeface="Inter"/>
                <a:cs typeface="Inter"/>
                <a:sym typeface="Inter"/>
              </a:rPr>
              <a:t>: Foster an environment where team members feel comfortable sharing their insights and concerns, promoting transparency and trust.</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Set a Realistic Timeline</a:t>
            </a:r>
            <a:r>
              <a:rPr b="0" i="0" lang="en-IN">
                <a:solidFill>
                  <a:srgbClr val="374151"/>
                </a:solidFill>
                <a:latin typeface="Inter"/>
                <a:ea typeface="Inter"/>
                <a:cs typeface="Inter"/>
                <a:sym typeface="Inter"/>
              </a:rPr>
              <a:t>: Develop a timeline that allows for adequate discussion and revision while keeping the process efficient and focused.</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Review and Adjust</a:t>
            </a:r>
            <a:r>
              <a:rPr b="0" i="0" lang="en-IN">
                <a:solidFill>
                  <a:srgbClr val="374151"/>
                </a:solidFill>
                <a:latin typeface="Inter"/>
                <a:ea typeface="Inter"/>
                <a:cs typeface="Inter"/>
                <a:sym typeface="Inter"/>
              </a:rPr>
              <a:t>: After the budgeting process, conduct a review to assess what worked well and what could be improved for future budgeting cycles, ensuring continuous improvement.</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194"/>
          <p:cNvSpPr txBox="1"/>
          <p:nvPr>
            <p:ph type="title"/>
          </p:nvPr>
        </p:nvSpPr>
        <p:spPr>
          <a:xfrm>
            <a:off x="2698531" y="292964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IN"/>
              <a:t>FINANCIAL MODELING</a:t>
            </a:r>
            <a:endParaRPr/>
          </a:p>
        </p:txBody>
      </p:sp>
    </p:spTree>
  </p:cSld>
  <p:clrMapOvr>
    <a:masterClrMapping/>
  </p:clrMapOvr>
</p:sld>
</file>

<file path=ppt/slides/slide1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19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Definition and Purpose of Financial Modeling</a:t>
            </a:r>
            <a:br>
              <a:rPr b="1" i="0" lang="en-IN">
                <a:latin typeface="Inter"/>
                <a:ea typeface="Inter"/>
                <a:cs typeface="Inter"/>
                <a:sym typeface="Inter"/>
              </a:rPr>
            </a:br>
            <a:endParaRPr/>
          </a:p>
        </p:txBody>
      </p:sp>
      <p:sp>
        <p:nvSpPr>
          <p:cNvPr id="1150" name="Google Shape;1150;p195"/>
          <p:cNvSpPr txBox="1"/>
          <p:nvPr>
            <p:ph idx="1" type="body"/>
          </p:nvPr>
        </p:nvSpPr>
        <p:spPr>
          <a:xfrm>
            <a:off x="838200" y="1524000"/>
            <a:ext cx="10515600" cy="4652963"/>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Definition</a:t>
            </a:r>
            <a:r>
              <a:rPr b="0" i="0" lang="en-IN">
                <a:solidFill>
                  <a:srgbClr val="374151"/>
                </a:solidFill>
                <a:latin typeface="Inter"/>
                <a:ea typeface="Inter"/>
                <a:cs typeface="Inter"/>
                <a:sym typeface="Inter"/>
              </a:rPr>
              <a:t>: Financial modeling is the process of creating a numerical representation of a company’s financial performance, typically in the form of a spreadsheet. It involves forecasting future financial outcomes based on historical data and assumptions about future performance.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Purpose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Decision-Making</a:t>
            </a:r>
            <a:r>
              <a:rPr b="0" i="0" lang="en-IN">
                <a:solidFill>
                  <a:srgbClr val="374151"/>
                </a:solidFill>
                <a:latin typeface="Inter"/>
                <a:ea typeface="Inter"/>
                <a:cs typeface="Inter"/>
                <a:sym typeface="Inter"/>
              </a:rPr>
              <a:t>: Financial models help stakeholders make informed decisions regarding investments, budgeting, and strategic planning.</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Valuation</a:t>
            </a:r>
            <a:r>
              <a:rPr b="0" i="0" lang="en-IN">
                <a:solidFill>
                  <a:srgbClr val="374151"/>
                </a:solidFill>
                <a:latin typeface="Inter"/>
                <a:ea typeface="Inter"/>
                <a:cs typeface="Inter"/>
                <a:sym typeface="Inter"/>
              </a:rPr>
              <a:t>: Used to assess the value of a business or project, aiding in mergers and acquisitions, fundraising, and investment analysis.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Scenario Analysis</a:t>
            </a:r>
            <a:r>
              <a:rPr b="0" i="0" lang="en-IN">
                <a:solidFill>
                  <a:srgbClr val="374151"/>
                </a:solidFill>
                <a:latin typeface="Inter"/>
                <a:ea typeface="Inter"/>
                <a:cs typeface="Inter"/>
                <a:sym typeface="Inter"/>
              </a:rPr>
              <a:t>: Allows users to evaluate the impact of different scenarios (e.g., best-case, worst-case) on financial performance, helping to identify risks and opportunities.</a:t>
            </a:r>
            <a:endParaRPr/>
          </a:p>
          <a:p>
            <a:pPr indent="0" lvl="0" marL="0" rtl="0" algn="l">
              <a:lnSpc>
                <a:spcPct val="90000"/>
              </a:lnSpc>
              <a:spcBef>
                <a:spcPts val="1000"/>
              </a:spcBef>
              <a:spcAft>
                <a:spcPts val="0"/>
              </a:spcAft>
              <a:buClr>
                <a:schemeClr val="dk1"/>
              </a:buClr>
              <a:buSzPct val="100000"/>
              <a:buNone/>
            </a:pPr>
            <a:br>
              <a:rPr lang="en-IN"/>
            </a:br>
            <a:endParaRPr/>
          </a:p>
        </p:txBody>
      </p:sp>
    </p:spTree>
  </p:cSld>
  <p:clrMapOvr>
    <a:masterClrMapping/>
  </p:clrMapOvr>
</p:sld>
</file>

<file path=ppt/slides/slide1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4" name="Shape 1154"/>
        <p:cNvGrpSpPr/>
        <p:nvPr/>
      </p:nvGrpSpPr>
      <p:grpSpPr>
        <a:xfrm>
          <a:off x="0" y="0"/>
          <a:ext cx="0" cy="0"/>
          <a:chOff x="0" y="0"/>
          <a:chExt cx="0" cy="0"/>
        </a:xfrm>
      </p:grpSpPr>
      <p:sp>
        <p:nvSpPr>
          <p:cNvPr id="1155" name="Google Shape;1155;p19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Key Components of Financial Models</a:t>
            </a:r>
            <a:br>
              <a:rPr b="1" i="0" lang="en-IN">
                <a:latin typeface="Inter"/>
                <a:ea typeface="Inter"/>
                <a:cs typeface="Inter"/>
                <a:sym typeface="Inter"/>
              </a:rPr>
            </a:br>
            <a:endParaRPr/>
          </a:p>
        </p:txBody>
      </p:sp>
      <p:sp>
        <p:nvSpPr>
          <p:cNvPr id="1156" name="Google Shape;1156;p196"/>
          <p:cNvSpPr txBox="1"/>
          <p:nvPr>
            <p:ph idx="1" type="body"/>
          </p:nvPr>
        </p:nvSpPr>
        <p:spPr>
          <a:xfrm>
            <a:off x="838200" y="1471448"/>
            <a:ext cx="10515600" cy="60329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Assumptions</a:t>
            </a:r>
            <a:r>
              <a:rPr b="0" i="0" lang="en-IN">
                <a:solidFill>
                  <a:srgbClr val="374151"/>
                </a:solidFill>
                <a:latin typeface="Inter"/>
                <a:ea typeface="Inter"/>
                <a:cs typeface="Inter"/>
                <a:sym typeface="Inter"/>
              </a:rPr>
              <a:t>: The foundation of any financial model, assumptions include growth rates, cost structures, and market conditions. These should be realistic and based on historical data and market research.</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Income Statement</a:t>
            </a:r>
            <a:r>
              <a:rPr b="0" i="0" lang="en-IN">
                <a:solidFill>
                  <a:srgbClr val="374151"/>
                </a:solidFill>
                <a:latin typeface="Inter"/>
                <a:ea typeface="Inter"/>
                <a:cs typeface="Inter"/>
                <a:sym typeface="Inter"/>
              </a:rPr>
              <a:t>: Projects revenues, expenses, and profits over a specific period. It provides insights into the company’s profitability and operational efficiency.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Cash Flow Statement</a:t>
            </a:r>
            <a:r>
              <a:rPr b="0" i="0" lang="en-IN">
                <a:solidFill>
                  <a:srgbClr val="374151"/>
                </a:solidFill>
                <a:latin typeface="Inter"/>
                <a:ea typeface="Inter"/>
                <a:cs typeface="Inter"/>
                <a:sym typeface="Inter"/>
              </a:rPr>
              <a:t>: Forecasts cash inflows and outflows, highlighting the company’s liquidity position. It is crucial for understanding how well the company can meet its short-term obligations.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Balance Sheet</a:t>
            </a:r>
            <a:r>
              <a:rPr b="0" i="0" lang="en-IN">
                <a:solidFill>
                  <a:srgbClr val="374151"/>
                </a:solidFill>
                <a:latin typeface="Inter"/>
                <a:ea typeface="Inter"/>
                <a:cs typeface="Inter"/>
                <a:sym typeface="Inter"/>
              </a:rPr>
              <a:t>: Projects the company’s assets, liabilities, and equity at a specific point in time. It provides a snapshot of the company’s financial health and capital structure.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Supporting Schedules</a:t>
            </a:r>
            <a:r>
              <a:rPr b="0" i="0" lang="en-IN">
                <a:solidFill>
                  <a:srgbClr val="374151"/>
                </a:solidFill>
                <a:latin typeface="Inter"/>
                <a:ea typeface="Inter"/>
                <a:cs typeface="Inter"/>
                <a:sym typeface="Inter"/>
              </a:rPr>
              <a:t>: Detailed calculations that support the main financial statements, such as revenue breakdown, depreciation schedules, and working capital analysis.</a:t>
            </a:r>
            <a:endParaRPr/>
          </a:p>
          <a:p>
            <a:pPr indent="0" lvl="0" marL="0" rtl="0" algn="l">
              <a:lnSpc>
                <a:spcPct val="90000"/>
              </a:lnSpc>
              <a:spcBef>
                <a:spcPts val="1000"/>
              </a:spcBef>
              <a:spcAft>
                <a:spcPts val="0"/>
              </a:spcAft>
              <a:buClr>
                <a:schemeClr val="dk1"/>
              </a:buClr>
              <a:buSzPct val="100000"/>
              <a:buNone/>
            </a:pPr>
            <a:br>
              <a:rPr lang="en-IN"/>
            </a:br>
            <a:endParaRPr/>
          </a:p>
        </p:txBody>
      </p:sp>
    </p:spTree>
  </p:cSld>
  <p:clrMapOvr>
    <a:masterClrMapping/>
  </p:clrMapOvr>
</p:sld>
</file>

<file path=ppt/slides/slide1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0" name="Shape 1160"/>
        <p:cNvGrpSpPr/>
        <p:nvPr/>
      </p:nvGrpSpPr>
      <p:grpSpPr>
        <a:xfrm>
          <a:off x="0" y="0"/>
          <a:ext cx="0" cy="0"/>
          <a:chOff x="0" y="0"/>
          <a:chExt cx="0" cy="0"/>
        </a:xfrm>
      </p:grpSpPr>
      <p:sp>
        <p:nvSpPr>
          <p:cNvPr id="1161" name="Google Shape;1161;p19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Types of Financial Models</a:t>
            </a:r>
            <a:br>
              <a:rPr b="1" i="0" lang="en-IN">
                <a:latin typeface="Inter"/>
                <a:ea typeface="Inter"/>
                <a:cs typeface="Inter"/>
                <a:sym typeface="Inter"/>
              </a:rPr>
            </a:br>
            <a:endParaRPr/>
          </a:p>
        </p:txBody>
      </p:sp>
      <p:sp>
        <p:nvSpPr>
          <p:cNvPr id="1162" name="Google Shape;1162;p197"/>
          <p:cNvSpPr txBox="1"/>
          <p:nvPr>
            <p:ph idx="1" type="body"/>
          </p:nvPr>
        </p:nvSpPr>
        <p:spPr>
          <a:xfrm>
            <a:off x="388883" y="1198179"/>
            <a:ext cx="10964917" cy="5171089"/>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Three-Statement Model</a:t>
            </a:r>
            <a:r>
              <a:rPr b="0" i="0" lang="en-IN">
                <a:solidFill>
                  <a:srgbClr val="374151"/>
                </a:solidFill>
                <a:latin typeface="Inter"/>
                <a:ea typeface="Inter"/>
                <a:cs typeface="Inter"/>
                <a:sym typeface="Inter"/>
              </a:rPr>
              <a:t>: Integrates the income statement, cash flow statement, and balance sheet into a cohesive model. It is the foundation for most financial analysis.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Discounted Cash Flow (DCF) Model</a:t>
            </a:r>
            <a:r>
              <a:rPr b="0" i="0" lang="en-IN">
                <a:solidFill>
                  <a:srgbClr val="374151"/>
                </a:solidFill>
                <a:latin typeface="Inter"/>
                <a:ea typeface="Inter"/>
                <a:cs typeface="Inter"/>
                <a:sym typeface="Inter"/>
              </a:rPr>
              <a:t>: Estimates the value of an investment based on its expected future cash flows, discounted back to their present value. It is widely used for valuation purposes.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Leveraged Buyout (LBO) Model</a:t>
            </a:r>
            <a:r>
              <a:rPr b="0" i="0" lang="en-IN">
                <a:solidFill>
                  <a:srgbClr val="374151"/>
                </a:solidFill>
                <a:latin typeface="Inter"/>
                <a:ea typeface="Inter"/>
                <a:cs typeface="Inter"/>
                <a:sym typeface="Inter"/>
              </a:rPr>
              <a:t>: Used to evaluate the financial feasibility of acquiring a company using a significant amount of debt. It focuses on cash flow generation and debt repayment.</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Merger and Acquisition (M&amp;A) Model</a:t>
            </a:r>
            <a:r>
              <a:rPr b="0" i="0" lang="en-IN">
                <a:solidFill>
                  <a:srgbClr val="374151"/>
                </a:solidFill>
                <a:latin typeface="Inter"/>
                <a:ea typeface="Inter"/>
                <a:cs typeface="Inter"/>
                <a:sym typeface="Inter"/>
              </a:rPr>
              <a:t>: Analyzes the financial implications of merging with or acquiring another company, including synergies, valuation, and impact on earnings.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Budget Model</a:t>
            </a:r>
            <a:r>
              <a:rPr b="0" i="0" lang="en-IN">
                <a:solidFill>
                  <a:srgbClr val="374151"/>
                </a:solidFill>
                <a:latin typeface="Inter"/>
                <a:ea typeface="Inter"/>
                <a:cs typeface="Inter"/>
                <a:sym typeface="Inter"/>
              </a:rPr>
              <a:t>: Helps organizations plan and allocate resources by forecasting revenues and expenses over a specific period, often used for annual budgeting</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19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Best Practices in Financial Modeling</a:t>
            </a:r>
            <a:br>
              <a:rPr b="1" i="0" lang="en-IN">
                <a:latin typeface="Inter"/>
                <a:ea typeface="Inter"/>
                <a:cs typeface="Inter"/>
                <a:sym typeface="Inter"/>
              </a:rPr>
            </a:br>
            <a:endParaRPr/>
          </a:p>
        </p:txBody>
      </p:sp>
      <p:sp>
        <p:nvSpPr>
          <p:cNvPr id="1168" name="Google Shape;1168;p19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Keep It Simple</a:t>
            </a:r>
            <a:r>
              <a:rPr b="0" i="0" lang="en-IN">
                <a:solidFill>
                  <a:srgbClr val="374151"/>
                </a:solidFill>
                <a:latin typeface="Inter"/>
                <a:ea typeface="Inter"/>
                <a:cs typeface="Inter"/>
                <a:sym typeface="Inter"/>
              </a:rPr>
              <a:t>: A clear and straightforward model is easier to understand and maintain. Avoid unnecessary complexity that can lead to errors.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Use Consistent Formatting</a:t>
            </a:r>
            <a:r>
              <a:rPr b="0" i="0" lang="en-IN">
                <a:solidFill>
                  <a:srgbClr val="374151"/>
                </a:solidFill>
                <a:latin typeface="Inter"/>
                <a:ea typeface="Inter"/>
                <a:cs typeface="Inter"/>
                <a:sym typeface="Inter"/>
              </a:rPr>
              <a:t>: Standardize the layout, color coding, and labeling throughout the model to enhance readability and usability.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Document Assumptions</a:t>
            </a:r>
            <a:r>
              <a:rPr b="0" i="0" lang="en-IN">
                <a:solidFill>
                  <a:srgbClr val="374151"/>
                </a:solidFill>
                <a:latin typeface="Inter"/>
                <a:ea typeface="Inter"/>
                <a:cs typeface="Inter"/>
                <a:sym typeface="Inter"/>
              </a:rPr>
              <a:t>: Clearly outline and justify all assumptions used in the model. This transparency helps users understand the basis for projections and facilitates future updates.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Test for Errors</a:t>
            </a:r>
            <a:r>
              <a:rPr b="0" i="0" lang="en-IN">
                <a:solidFill>
                  <a:srgbClr val="374151"/>
                </a:solidFill>
                <a:latin typeface="Inter"/>
                <a:ea typeface="Inter"/>
                <a:cs typeface="Inter"/>
                <a:sym typeface="Inter"/>
              </a:rPr>
              <a:t>: Regularly check the model for errors and inconsistencies. Use built-in Excel tools like auditing functions to identify and correct mistakes.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Scenario and Sensitivity Analysis</a:t>
            </a:r>
            <a:r>
              <a:rPr b="0" i="0" lang="en-IN">
                <a:solidFill>
                  <a:srgbClr val="374151"/>
                </a:solidFill>
                <a:latin typeface="Inter"/>
                <a:ea typeface="Inter"/>
                <a:cs typeface="Inter"/>
                <a:sym typeface="Inter"/>
              </a:rPr>
              <a:t>: Incorporate features that allow users to test different scenarios and assess how changes in key assumptions impact financial outcomes.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19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Applications of Financial Modeling</a:t>
            </a:r>
            <a:br>
              <a:rPr b="1" i="0" lang="en-IN">
                <a:latin typeface="Inter"/>
                <a:ea typeface="Inter"/>
                <a:cs typeface="Inter"/>
                <a:sym typeface="Inter"/>
              </a:rPr>
            </a:br>
            <a:endParaRPr/>
          </a:p>
        </p:txBody>
      </p:sp>
      <p:sp>
        <p:nvSpPr>
          <p:cNvPr id="1174" name="Google Shape;1174;p199"/>
          <p:cNvSpPr txBox="1"/>
          <p:nvPr>
            <p:ph idx="1" type="body"/>
          </p:nvPr>
        </p:nvSpPr>
        <p:spPr>
          <a:xfrm>
            <a:off x="838200" y="1471448"/>
            <a:ext cx="10515600" cy="4705515"/>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Investment Analysis</a:t>
            </a:r>
            <a:r>
              <a:rPr b="0" i="0" lang="en-IN">
                <a:solidFill>
                  <a:srgbClr val="374151"/>
                </a:solidFill>
                <a:latin typeface="Inter"/>
                <a:ea typeface="Inter"/>
                <a:cs typeface="Inter"/>
                <a:sym typeface="Inter"/>
              </a:rPr>
              <a:t>: Investors use financial models to evaluate potential investments, assess risk, and determine expected returns.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Corporate Finance</a:t>
            </a:r>
            <a:r>
              <a:rPr b="0" i="0" lang="en-IN">
                <a:solidFill>
                  <a:srgbClr val="374151"/>
                </a:solidFill>
                <a:latin typeface="Inter"/>
                <a:ea typeface="Inter"/>
                <a:cs typeface="Inter"/>
                <a:sym typeface="Inter"/>
              </a:rPr>
              <a:t>: Companies utilize financial models for budgeting, forecasting, and strategic planning, helping to allocate resources effectively.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Valuation</a:t>
            </a:r>
            <a:r>
              <a:rPr b="0" i="0" lang="en-IN">
                <a:solidFill>
                  <a:srgbClr val="374151"/>
                </a:solidFill>
                <a:latin typeface="Inter"/>
                <a:ea typeface="Inter"/>
                <a:cs typeface="Inter"/>
                <a:sym typeface="Inter"/>
              </a:rPr>
              <a:t>: Financial models are essential for valuing businesses in M&amp;A transactions, IPOs, and other investment opportunities.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Performance Monitoring</a:t>
            </a:r>
            <a:r>
              <a:rPr b="0" i="0" lang="en-IN">
                <a:solidFill>
                  <a:srgbClr val="374151"/>
                </a:solidFill>
                <a:latin typeface="Inter"/>
                <a:ea typeface="Inter"/>
                <a:cs typeface="Inter"/>
                <a:sym typeface="Inter"/>
              </a:rPr>
              <a:t>: Organizations can use financial models to track actual performance against forecasts, enabling timely adjustments to strategies and operations.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Risk Management</a:t>
            </a:r>
            <a:r>
              <a:rPr b="0" i="0" lang="en-IN">
                <a:solidFill>
                  <a:srgbClr val="374151"/>
                </a:solidFill>
                <a:latin typeface="Inter"/>
                <a:ea typeface="Inter"/>
                <a:cs typeface="Inter"/>
                <a:sym typeface="Inter"/>
              </a:rPr>
              <a:t>: By modeling various scenarios, companies can identify potential risks and develop strategies to mitigate them, ensuring better preparedness for uncertainties.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sp>
        <p:nvSpPr>
          <p:cNvPr id="1179" name="Google Shape;1179;p200"/>
          <p:cNvSpPr txBox="1"/>
          <p:nvPr>
            <p:ph type="title"/>
          </p:nvPr>
        </p:nvSpPr>
        <p:spPr>
          <a:xfrm>
            <a:off x="3644462" y="276621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IN"/>
              <a:t>BOOKING SYSTEM</a:t>
            </a:r>
            <a:endParaRPr/>
          </a:p>
        </p:txBody>
      </p:sp>
    </p:spTree>
  </p:cSld>
  <p:clrMapOvr>
    <a:masterClrMapping/>
  </p:clrMapOvr>
</p:sld>
</file>

<file path=ppt/slides/slide1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3" name="Shape 1183"/>
        <p:cNvGrpSpPr/>
        <p:nvPr/>
      </p:nvGrpSpPr>
      <p:grpSpPr>
        <a:xfrm>
          <a:off x="0" y="0"/>
          <a:ext cx="0" cy="0"/>
          <a:chOff x="0" y="0"/>
          <a:chExt cx="0" cy="0"/>
        </a:xfrm>
      </p:grpSpPr>
      <p:sp>
        <p:nvSpPr>
          <p:cNvPr id="1184" name="Google Shape;1184;p20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Definition and Purpose of a Booking System</a:t>
            </a:r>
            <a:br>
              <a:rPr b="1" i="0" lang="en-IN">
                <a:latin typeface="Inter"/>
                <a:ea typeface="Inter"/>
                <a:cs typeface="Inter"/>
                <a:sym typeface="Inter"/>
              </a:rPr>
            </a:br>
            <a:endParaRPr/>
          </a:p>
        </p:txBody>
      </p:sp>
      <p:sp>
        <p:nvSpPr>
          <p:cNvPr id="1185" name="Google Shape;1185;p201"/>
          <p:cNvSpPr txBox="1"/>
          <p:nvPr>
            <p:ph idx="1" type="body"/>
          </p:nvPr>
        </p:nvSpPr>
        <p:spPr>
          <a:xfrm>
            <a:off x="838200" y="1460938"/>
            <a:ext cx="10515600" cy="47160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Definition</a:t>
            </a:r>
            <a:r>
              <a:rPr b="0" i="0" lang="en-IN">
                <a:solidFill>
                  <a:srgbClr val="374151"/>
                </a:solidFill>
                <a:latin typeface="Inter"/>
                <a:ea typeface="Inter"/>
                <a:cs typeface="Inter"/>
                <a:sym typeface="Inter"/>
              </a:rPr>
              <a:t>: A booking system is a software application that allows users to reserve services, accommodations, or resources online. It automates the process of scheduling and managing bookings for businesses such as hotels, airlines, restaurants, and event venues.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Purpose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Streamline Operations</a:t>
            </a:r>
            <a:r>
              <a:rPr b="0" i="0" lang="en-IN">
                <a:solidFill>
                  <a:srgbClr val="374151"/>
                </a:solidFill>
                <a:latin typeface="Inter"/>
                <a:ea typeface="Inter"/>
                <a:cs typeface="Inter"/>
                <a:sym typeface="Inter"/>
              </a:rPr>
              <a:t>: Automates the booking process, reducing manual work and minimizing errors.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Enhance Customer Experience</a:t>
            </a:r>
            <a:r>
              <a:rPr b="0" i="0" lang="en-IN">
                <a:solidFill>
                  <a:srgbClr val="374151"/>
                </a:solidFill>
                <a:latin typeface="Inter"/>
                <a:ea typeface="Inter"/>
                <a:cs typeface="Inter"/>
                <a:sym typeface="Inter"/>
              </a:rPr>
              <a:t>: Provides a user-friendly interface for customers to easily make reservations, check availability, and receive confirmations.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Increase Revenue</a:t>
            </a:r>
            <a:r>
              <a:rPr b="0" i="0" lang="en-IN">
                <a:solidFill>
                  <a:srgbClr val="374151"/>
                </a:solidFill>
                <a:latin typeface="Inter"/>
                <a:ea typeface="Inter"/>
                <a:cs typeface="Inter"/>
                <a:sym typeface="Inter"/>
              </a:rPr>
              <a:t>: Optimizes resource allocation and maximizes occupancy or utilization rates, leading to higher revenue generation.</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Microsoft PowerPoint</a:t>
            </a:r>
            <a:br>
              <a:rPr b="1" i="0" lang="en-IN">
                <a:latin typeface="Inter"/>
                <a:ea typeface="Inter"/>
                <a:cs typeface="Inter"/>
                <a:sym typeface="Inter"/>
              </a:rPr>
            </a:br>
            <a:endParaRPr/>
          </a:p>
        </p:txBody>
      </p:sp>
      <p:sp>
        <p:nvSpPr>
          <p:cNvPr id="189" name="Google Shape;189;p3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Slide Design</a:t>
            </a:r>
            <a:r>
              <a:rPr b="0" i="0" lang="en-IN">
                <a:solidFill>
                  <a:srgbClr val="374151"/>
                </a:solidFill>
                <a:latin typeface="Inter"/>
                <a:ea typeface="Inter"/>
                <a:cs typeface="Inter"/>
                <a:sym typeface="Inter"/>
              </a:rPr>
              <a:t>: A variety of templates and design tools for creating visually appealing presentations.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Animations and Transitions</a:t>
            </a:r>
            <a:r>
              <a:rPr b="0" i="0" lang="en-IN">
                <a:solidFill>
                  <a:srgbClr val="374151"/>
                </a:solidFill>
                <a:latin typeface="Inter"/>
                <a:ea typeface="Inter"/>
                <a:cs typeface="Inter"/>
                <a:sym typeface="Inter"/>
              </a:rPr>
              <a:t>: Options for adding animations to text and images, as well as transitions between slides.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Multimedia Integration</a:t>
            </a:r>
            <a:r>
              <a:rPr b="0" i="0" lang="en-IN">
                <a:solidFill>
                  <a:srgbClr val="374151"/>
                </a:solidFill>
                <a:latin typeface="Inter"/>
                <a:ea typeface="Inter"/>
                <a:cs typeface="Inter"/>
                <a:sym typeface="Inter"/>
              </a:rPr>
              <a:t>: Ability to embed videos, audio, and images from various sources.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Presenter Tools</a:t>
            </a:r>
            <a:r>
              <a:rPr b="0" i="0" lang="en-IN">
                <a:solidFill>
                  <a:srgbClr val="374151"/>
                </a:solidFill>
                <a:latin typeface="Inter"/>
                <a:ea typeface="Inter"/>
                <a:cs typeface="Inter"/>
                <a:sym typeface="Inter"/>
              </a:rPr>
              <a:t>: Features like Presenter View for managing slides and notes during presentations.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Use Cases</a:t>
            </a:r>
            <a:r>
              <a:rPr b="0" i="0" lang="en-IN">
                <a:solidFill>
                  <a:srgbClr val="374151"/>
                </a:solidFill>
                <a:latin typeface="Inter"/>
                <a:ea typeface="Inter"/>
                <a:cs typeface="Inter"/>
                <a:sym typeface="Inter"/>
              </a:rPr>
              <a:t>: Commonly used for business presentations, educational lectures, and public speaking engagements.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20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Key Features of a Booking System</a:t>
            </a:r>
            <a:br>
              <a:rPr b="1" i="0" lang="en-IN">
                <a:latin typeface="Inter"/>
                <a:ea typeface="Inter"/>
                <a:cs typeface="Inter"/>
                <a:sym typeface="Inter"/>
              </a:rPr>
            </a:br>
            <a:endParaRPr/>
          </a:p>
        </p:txBody>
      </p:sp>
      <p:sp>
        <p:nvSpPr>
          <p:cNvPr id="1191" name="Google Shape;1191;p202"/>
          <p:cNvSpPr txBox="1"/>
          <p:nvPr>
            <p:ph idx="1" type="body"/>
          </p:nvPr>
        </p:nvSpPr>
        <p:spPr>
          <a:xfrm>
            <a:off x="838200" y="1397876"/>
            <a:ext cx="10515600" cy="5318234"/>
          </a:xfrm>
          <a:prstGeom prst="rect">
            <a:avLst/>
          </a:prstGeom>
          <a:noFill/>
          <a:ln>
            <a:noFill/>
          </a:ln>
        </p:spPr>
        <p:txBody>
          <a:bodyPr anchorCtr="0" anchor="t" bIns="45700" lIns="91425" spcFirstLastPara="1" rIns="91425" wrap="square" tIns="45700">
            <a:normAutofit fontScale="850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Real-Time Availability</a:t>
            </a:r>
            <a:r>
              <a:rPr b="0" i="0" lang="en-IN">
                <a:solidFill>
                  <a:srgbClr val="374151"/>
                </a:solidFill>
                <a:latin typeface="Inter"/>
                <a:ea typeface="Inter"/>
                <a:cs typeface="Inter"/>
                <a:sym typeface="Inter"/>
              </a:rPr>
              <a:t>: Displays up-to-date availability of services or resources, allowing customers to see what is open for booking at any given time.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User -Friendly Interface</a:t>
            </a:r>
            <a:r>
              <a:rPr b="0" i="0" lang="en-IN">
                <a:solidFill>
                  <a:srgbClr val="374151"/>
                </a:solidFill>
                <a:latin typeface="Inter"/>
                <a:ea typeface="Inter"/>
                <a:cs typeface="Inter"/>
                <a:sym typeface="Inter"/>
              </a:rPr>
              <a:t>: Intuitive design that simplifies the booking process for users, including easy navigation, search functionality, and clear instructions.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Payment Processing</a:t>
            </a:r>
            <a:r>
              <a:rPr b="0" i="0" lang="en-IN">
                <a:solidFill>
                  <a:srgbClr val="374151"/>
                </a:solidFill>
                <a:latin typeface="Inter"/>
                <a:ea typeface="Inter"/>
                <a:cs typeface="Inter"/>
                <a:sym typeface="Inter"/>
              </a:rPr>
              <a:t>: Secure payment gateways that allow customers to make payments online, including options for credit cards, digital wallets, and other payment methods.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Automated Notifications</a:t>
            </a:r>
            <a:r>
              <a:rPr b="0" i="0" lang="en-IN">
                <a:solidFill>
                  <a:srgbClr val="374151"/>
                </a:solidFill>
                <a:latin typeface="Inter"/>
                <a:ea typeface="Inter"/>
                <a:cs typeface="Inter"/>
                <a:sym typeface="Inter"/>
              </a:rPr>
              <a:t>: Sends automated email or SMS confirmations, reminders, and updates to customers regarding their bookings, enhancing communication.</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Reporting and Analytics</a:t>
            </a:r>
            <a:r>
              <a:rPr b="0" i="0" lang="en-IN">
                <a:solidFill>
                  <a:srgbClr val="374151"/>
                </a:solidFill>
                <a:latin typeface="Inter"/>
                <a:ea typeface="Inter"/>
                <a:cs typeface="Inter"/>
                <a:sym typeface="Inter"/>
              </a:rPr>
              <a:t>: Provides insights into booking trends, customer preferences, and financial performance, helping businesses make informed decisions.</a:t>
            </a:r>
            <a:endParaRPr/>
          </a:p>
          <a:p>
            <a:pPr indent="0" lvl="0" marL="0" rtl="0" algn="l">
              <a:lnSpc>
                <a:spcPct val="90000"/>
              </a:lnSpc>
              <a:spcBef>
                <a:spcPts val="1000"/>
              </a:spcBef>
              <a:spcAft>
                <a:spcPts val="0"/>
              </a:spcAft>
              <a:buClr>
                <a:schemeClr val="dk1"/>
              </a:buClr>
              <a:buSzPct val="100000"/>
              <a:buNone/>
            </a:pPr>
            <a:br>
              <a:rPr lang="en-IN"/>
            </a:br>
            <a:endParaRPr/>
          </a:p>
        </p:txBody>
      </p:sp>
    </p:spTree>
  </p:cSld>
  <p:clrMapOvr>
    <a:masterClrMapping/>
  </p:clrMapOvr>
</p:sld>
</file>

<file path=ppt/slides/slide1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5" name="Shape 1195"/>
        <p:cNvGrpSpPr/>
        <p:nvPr/>
      </p:nvGrpSpPr>
      <p:grpSpPr>
        <a:xfrm>
          <a:off x="0" y="0"/>
          <a:ext cx="0" cy="0"/>
          <a:chOff x="0" y="0"/>
          <a:chExt cx="0" cy="0"/>
        </a:xfrm>
      </p:grpSpPr>
      <p:sp>
        <p:nvSpPr>
          <p:cNvPr id="1196" name="Google Shape;1196;p20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Types of Booking Systems</a:t>
            </a:r>
            <a:br>
              <a:rPr b="1" i="0" lang="en-IN">
                <a:latin typeface="Inter"/>
                <a:ea typeface="Inter"/>
                <a:cs typeface="Inter"/>
                <a:sym typeface="Inter"/>
              </a:rPr>
            </a:br>
            <a:endParaRPr/>
          </a:p>
        </p:txBody>
      </p:sp>
      <p:sp>
        <p:nvSpPr>
          <p:cNvPr id="1197" name="Google Shape;1197;p203"/>
          <p:cNvSpPr txBox="1"/>
          <p:nvPr>
            <p:ph idx="1" type="body"/>
          </p:nvPr>
        </p:nvSpPr>
        <p:spPr>
          <a:xfrm>
            <a:off x="838200" y="1366345"/>
            <a:ext cx="10515600" cy="5126530"/>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Hotel Booking Systems</a:t>
            </a:r>
            <a:r>
              <a:rPr b="0" i="0" lang="en-IN">
                <a:solidFill>
                  <a:srgbClr val="374151"/>
                </a:solidFill>
                <a:latin typeface="Inter"/>
                <a:ea typeface="Inter"/>
                <a:cs typeface="Inter"/>
                <a:sym typeface="Inter"/>
              </a:rPr>
              <a:t>: Designed for hotels and accommodations, allowing guests to book rooms, check availability, and manage reservations.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Event Booking Systems</a:t>
            </a:r>
            <a:r>
              <a:rPr b="0" i="0" lang="en-IN">
                <a:solidFill>
                  <a:srgbClr val="374151"/>
                </a:solidFill>
                <a:latin typeface="Inter"/>
                <a:ea typeface="Inter"/>
                <a:cs typeface="Inter"/>
                <a:sym typeface="Inter"/>
              </a:rPr>
              <a:t>: Used for managing ticket sales and reservations for events such as concerts, conferences, and workshops, often including seating arrangements.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Travel Booking Systems</a:t>
            </a:r>
            <a:r>
              <a:rPr b="0" i="0" lang="en-IN">
                <a:solidFill>
                  <a:srgbClr val="374151"/>
                </a:solidFill>
                <a:latin typeface="Inter"/>
                <a:ea typeface="Inter"/>
                <a:cs typeface="Inter"/>
                <a:sym typeface="Inter"/>
              </a:rPr>
              <a:t>: Facilitates the booking of flights, car rentals, and travel packages, integrating various travel services into a single platform.</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Restaurant Reservation Systems</a:t>
            </a:r>
            <a:r>
              <a:rPr b="0" i="0" lang="en-IN">
                <a:solidFill>
                  <a:srgbClr val="374151"/>
                </a:solidFill>
                <a:latin typeface="Inter"/>
                <a:ea typeface="Inter"/>
                <a:cs typeface="Inter"/>
                <a:sym typeface="Inter"/>
              </a:rPr>
              <a:t>: Allows customers to book tables at restaurants, manage reservations, and optimize seating arrangements.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Appointment Scheduling Systems</a:t>
            </a:r>
            <a:r>
              <a:rPr b="0" i="0" lang="en-IN">
                <a:solidFill>
                  <a:srgbClr val="374151"/>
                </a:solidFill>
                <a:latin typeface="Inter"/>
                <a:ea typeface="Inter"/>
                <a:cs typeface="Inter"/>
                <a:sym typeface="Inter"/>
              </a:rPr>
              <a:t>: Used by service-based businesses (e.g., salons, clinics) to manage appointments, allowing customers to book services at their convenience.</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1" name="Shape 1201"/>
        <p:cNvGrpSpPr/>
        <p:nvPr/>
      </p:nvGrpSpPr>
      <p:grpSpPr>
        <a:xfrm>
          <a:off x="0" y="0"/>
          <a:ext cx="0" cy="0"/>
          <a:chOff x="0" y="0"/>
          <a:chExt cx="0" cy="0"/>
        </a:xfrm>
      </p:grpSpPr>
      <p:sp>
        <p:nvSpPr>
          <p:cNvPr id="1202" name="Google Shape;1202;p20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Benefits of Implementing a Booking System</a:t>
            </a:r>
            <a:br>
              <a:rPr b="1" i="0" lang="en-IN">
                <a:latin typeface="Inter"/>
                <a:ea typeface="Inter"/>
                <a:cs typeface="Inter"/>
                <a:sym typeface="Inter"/>
              </a:rPr>
            </a:br>
            <a:endParaRPr/>
          </a:p>
        </p:txBody>
      </p:sp>
      <p:sp>
        <p:nvSpPr>
          <p:cNvPr id="1203" name="Google Shape;1203;p204"/>
          <p:cNvSpPr txBox="1"/>
          <p:nvPr>
            <p:ph idx="1" type="body"/>
          </p:nvPr>
        </p:nvSpPr>
        <p:spPr>
          <a:xfrm>
            <a:off x="838200" y="1566041"/>
            <a:ext cx="10515600" cy="4610922"/>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Increased Efficiency</a:t>
            </a:r>
            <a:r>
              <a:rPr b="0" i="0" lang="en-IN">
                <a:solidFill>
                  <a:srgbClr val="374151"/>
                </a:solidFill>
                <a:latin typeface="Inter"/>
                <a:ea typeface="Inter"/>
                <a:cs typeface="Inter"/>
                <a:sym typeface="Inter"/>
              </a:rPr>
              <a:t>: Reduces the time spent on manual booking processes, allowing staff to focus on customer service and other critical tasks.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24/7 Availability</a:t>
            </a:r>
            <a:r>
              <a:rPr b="0" i="0" lang="en-IN">
                <a:solidFill>
                  <a:srgbClr val="374151"/>
                </a:solidFill>
                <a:latin typeface="Inter"/>
                <a:ea typeface="Inter"/>
                <a:cs typeface="Inter"/>
                <a:sym typeface="Inter"/>
              </a:rPr>
              <a:t>: Enables customers to make bookings at any time, increasing convenience and potentially leading to more sales.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Reduced No-Shows</a:t>
            </a:r>
            <a:r>
              <a:rPr b="0" i="0" lang="en-IN">
                <a:solidFill>
                  <a:srgbClr val="374151"/>
                </a:solidFill>
                <a:latin typeface="Inter"/>
                <a:ea typeface="Inter"/>
                <a:cs typeface="Inter"/>
                <a:sym typeface="Inter"/>
              </a:rPr>
              <a:t>: Automated reminders and confirmations help decrease the likelihood of no-shows, improving overall resource utilization.</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Enhanced Customer Insights</a:t>
            </a:r>
            <a:r>
              <a:rPr b="0" i="0" lang="en-IN">
                <a:solidFill>
                  <a:srgbClr val="374151"/>
                </a:solidFill>
                <a:latin typeface="Inter"/>
                <a:ea typeface="Inter"/>
                <a:cs typeface="Inter"/>
                <a:sym typeface="Inter"/>
              </a:rPr>
              <a:t>: Collects data on customer preferences and behaviors, enabling businesses to tailor their offerings and marketing strategies.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Scalability</a:t>
            </a:r>
            <a:r>
              <a:rPr b="0" i="0" lang="en-IN">
                <a:solidFill>
                  <a:srgbClr val="374151"/>
                </a:solidFill>
                <a:latin typeface="Inter"/>
                <a:ea typeface="Inter"/>
                <a:cs typeface="Inter"/>
                <a:sym typeface="Inter"/>
              </a:rPr>
              <a:t>: A robust booking system can grow with the business, accommodating increased bookings and additional services without significant changes to the infrastructure.</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7" name="Shape 1207"/>
        <p:cNvGrpSpPr/>
        <p:nvPr/>
      </p:nvGrpSpPr>
      <p:grpSpPr>
        <a:xfrm>
          <a:off x="0" y="0"/>
          <a:ext cx="0" cy="0"/>
          <a:chOff x="0" y="0"/>
          <a:chExt cx="0" cy="0"/>
        </a:xfrm>
      </p:grpSpPr>
      <p:sp>
        <p:nvSpPr>
          <p:cNvPr id="1208" name="Google Shape;1208;p20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Challenges in Booking Systems</a:t>
            </a:r>
            <a:br>
              <a:rPr b="1" i="0" lang="en-IN">
                <a:latin typeface="Inter"/>
                <a:ea typeface="Inter"/>
                <a:cs typeface="Inter"/>
                <a:sym typeface="Inter"/>
              </a:rPr>
            </a:br>
            <a:endParaRPr/>
          </a:p>
        </p:txBody>
      </p:sp>
      <p:sp>
        <p:nvSpPr>
          <p:cNvPr id="1209" name="Google Shape;1209;p205"/>
          <p:cNvSpPr txBox="1"/>
          <p:nvPr>
            <p:ph idx="1" type="body"/>
          </p:nvPr>
        </p:nvSpPr>
        <p:spPr>
          <a:xfrm>
            <a:off x="838200" y="1502979"/>
            <a:ext cx="10515600" cy="4673984"/>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Technical Issues</a:t>
            </a:r>
            <a:r>
              <a:rPr b="0" i="0" lang="en-IN">
                <a:solidFill>
                  <a:srgbClr val="374151"/>
                </a:solidFill>
                <a:latin typeface="Inter"/>
                <a:ea typeface="Inter"/>
                <a:cs typeface="Inter"/>
                <a:sym typeface="Inter"/>
              </a:rPr>
              <a:t>: System downtime or bugs can disrupt the booking process, leading to customer frustration and potential loss of revenue.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Security</a:t>
            </a:r>
            <a:r>
              <a:rPr b="0" i="0" lang="en-IN">
                <a:solidFill>
                  <a:srgbClr val="374151"/>
                </a:solidFill>
                <a:latin typeface="Inter"/>
                <a:ea typeface="Inter"/>
                <a:cs typeface="Inter"/>
                <a:sym typeface="Inter"/>
              </a:rPr>
              <a:t>: Protecting sensitive customer information, such as payment details, is critical. Businesses must ensure compliance with data protection regulations.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Integration with Other Systems</a:t>
            </a:r>
            <a:r>
              <a:rPr b="0" i="0" lang="en-IN">
                <a:solidFill>
                  <a:srgbClr val="374151"/>
                </a:solidFill>
                <a:latin typeface="Inter"/>
                <a:ea typeface="Inter"/>
                <a:cs typeface="Inter"/>
                <a:sym typeface="Inter"/>
              </a:rPr>
              <a:t>: Ensuring that the booking system integrates seamlessly with other business systems (e.g., CRM, accounting software) can be complex.</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User Adoption</a:t>
            </a:r>
            <a:r>
              <a:rPr b="0" i="0" lang="en-IN">
                <a:solidFill>
                  <a:srgbClr val="374151"/>
                </a:solidFill>
                <a:latin typeface="Inter"/>
                <a:ea typeface="Inter"/>
                <a:cs typeface="Inter"/>
                <a:sym typeface="Inter"/>
              </a:rPr>
              <a:t>: Employees and customers may resist transitioning to a new system, requiring training and support to ensure smooth adoption.</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Customization Needs</a:t>
            </a:r>
            <a:r>
              <a:rPr b="0" i="0" lang="en-IN">
                <a:solidFill>
                  <a:srgbClr val="374151"/>
                </a:solidFill>
                <a:latin typeface="Inter"/>
                <a:ea typeface="Inter"/>
                <a:cs typeface="Inter"/>
                <a:sym typeface="Inter"/>
              </a:rPr>
              <a:t>: Different businesses have unique requirements, and finding a booking system that can be tailored to specific needs can be challenging</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20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Best Practices for Implementing a Booking System</a:t>
            </a:r>
            <a:br>
              <a:rPr b="1" i="0" lang="en-IN">
                <a:latin typeface="Inter"/>
                <a:ea typeface="Inter"/>
                <a:cs typeface="Inter"/>
                <a:sym typeface="Inter"/>
              </a:rPr>
            </a:br>
            <a:endParaRPr/>
          </a:p>
        </p:txBody>
      </p:sp>
      <p:sp>
        <p:nvSpPr>
          <p:cNvPr id="1215" name="Google Shape;1215;p206"/>
          <p:cNvSpPr txBox="1"/>
          <p:nvPr>
            <p:ph idx="1" type="body"/>
          </p:nvPr>
        </p:nvSpPr>
        <p:spPr>
          <a:xfrm>
            <a:off x="838200" y="1513490"/>
            <a:ext cx="10515600" cy="4663473"/>
          </a:xfrm>
          <a:prstGeom prst="rect">
            <a:avLst/>
          </a:prstGeom>
          <a:noFill/>
          <a:ln>
            <a:noFill/>
          </a:ln>
        </p:spPr>
        <p:txBody>
          <a:bodyPr anchorCtr="0" anchor="t" bIns="45700" lIns="91425" spcFirstLastPara="1" rIns="91425" wrap="square" tIns="45700">
            <a:normAutofit fontScale="850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Define Clear Objectives</a:t>
            </a:r>
            <a:r>
              <a:rPr b="0" i="0" lang="en-IN">
                <a:solidFill>
                  <a:srgbClr val="374151"/>
                </a:solidFill>
                <a:latin typeface="Inter"/>
                <a:ea typeface="Inter"/>
                <a:cs typeface="Inter"/>
                <a:sym typeface="Inter"/>
              </a:rPr>
              <a:t>: Establish what you want to achieve with the booking system, such as improving efficiency, increasing sales, or enhancing customer experience.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Choose the Right Software</a:t>
            </a:r>
            <a:r>
              <a:rPr b="0" i="0" lang="en-IN">
                <a:solidFill>
                  <a:srgbClr val="374151"/>
                </a:solidFill>
                <a:latin typeface="Inter"/>
                <a:ea typeface="Inter"/>
                <a:cs typeface="Inter"/>
                <a:sym typeface="Inter"/>
              </a:rPr>
              <a:t>: Evaluate different booking systems based on features, scalability, user-friendliness, and integration capabilities to find the best fit for your business.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Provide Training</a:t>
            </a:r>
            <a:r>
              <a:rPr b="0" i="0" lang="en-IN">
                <a:solidFill>
                  <a:srgbClr val="374151"/>
                </a:solidFill>
                <a:latin typeface="Inter"/>
                <a:ea typeface="Inter"/>
                <a:cs typeface="Inter"/>
                <a:sym typeface="Inter"/>
              </a:rPr>
              <a:t>: Ensure that staff are adequately trained on how to use the system, including troubleshooting common issues and understanding customer interactions.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Gather Customer Feedback</a:t>
            </a:r>
            <a:r>
              <a:rPr b="0" i="0" lang="en-IN">
                <a:solidFill>
                  <a:srgbClr val="374151"/>
                </a:solidFill>
                <a:latin typeface="Inter"/>
                <a:ea typeface="Inter"/>
                <a:cs typeface="Inter"/>
                <a:sym typeface="Inter"/>
              </a:rPr>
              <a:t>: Regularly solicit feedback from customers regarding their booking experience to identify areas for improvement.</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Monitor Performance</a:t>
            </a:r>
            <a:r>
              <a:rPr b="0" i="0" lang="en-IN">
                <a:solidFill>
                  <a:srgbClr val="374151"/>
                </a:solidFill>
                <a:latin typeface="Inter"/>
                <a:ea typeface="Inter"/>
                <a:cs typeface="Inter"/>
                <a:sym typeface="Inter"/>
              </a:rPr>
              <a:t>: Continuously track key performance indicators (KPIs) related to bookings, customer satisfaction, and revenue to assess the effectiveness of the system and make necessary adjustments.</a:t>
            </a:r>
            <a:endParaRPr/>
          </a:p>
          <a:p>
            <a:pPr indent="-7747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9" name="Shape 1219"/>
        <p:cNvGrpSpPr/>
        <p:nvPr/>
      </p:nvGrpSpPr>
      <p:grpSpPr>
        <a:xfrm>
          <a:off x="0" y="0"/>
          <a:ext cx="0" cy="0"/>
          <a:chOff x="0" y="0"/>
          <a:chExt cx="0" cy="0"/>
        </a:xfrm>
      </p:grpSpPr>
      <p:sp>
        <p:nvSpPr>
          <p:cNvPr id="1220" name="Google Shape;1220;p207"/>
          <p:cNvSpPr txBox="1"/>
          <p:nvPr>
            <p:ph type="title"/>
          </p:nvPr>
        </p:nvSpPr>
        <p:spPr>
          <a:xfrm>
            <a:off x="4117427" y="276621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IN"/>
              <a:t>CRM SYSTEM</a:t>
            </a:r>
            <a:endParaRPr/>
          </a:p>
        </p:txBody>
      </p:sp>
    </p:spTree>
  </p:cSld>
  <p:clrMapOvr>
    <a:masterClrMapping/>
  </p:clrMapOvr>
</p:sld>
</file>

<file path=ppt/slides/slide1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20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Definition and Purpose of a CRM System</a:t>
            </a:r>
            <a:br>
              <a:rPr b="1" i="0" lang="en-IN">
                <a:latin typeface="Inter"/>
                <a:ea typeface="Inter"/>
                <a:cs typeface="Inter"/>
                <a:sym typeface="Inter"/>
              </a:rPr>
            </a:br>
            <a:endParaRPr/>
          </a:p>
        </p:txBody>
      </p:sp>
      <p:sp>
        <p:nvSpPr>
          <p:cNvPr id="1226" name="Google Shape;1226;p208"/>
          <p:cNvSpPr txBox="1"/>
          <p:nvPr>
            <p:ph idx="1" type="body"/>
          </p:nvPr>
        </p:nvSpPr>
        <p:spPr>
          <a:xfrm>
            <a:off x="838200" y="1460938"/>
            <a:ext cx="10515600" cy="47160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Definition</a:t>
            </a:r>
            <a:r>
              <a:rPr b="0" i="0" lang="en-IN">
                <a:solidFill>
                  <a:srgbClr val="374151"/>
                </a:solidFill>
                <a:latin typeface="Inter"/>
                <a:ea typeface="Inter"/>
                <a:cs typeface="Inter"/>
                <a:sym typeface="Inter"/>
              </a:rPr>
              <a:t>: A Customer Relationship Management (CRM) system is a software solution that helps businesses manage interactions with current and potential customers. It centralizes customer data, streamlines processes, and enhances communication.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Purpose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Centralize Customer Information</a:t>
            </a:r>
            <a:r>
              <a:rPr b="0" i="0" lang="en-IN">
                <a:solidFill>
                  <a:srgbClr val="374151"/>
                </a:solidFill>
                <a:latin typeface="Inter"/>
                <a:ea typeface="Inter"/>
                <a:cs typeface="Inter"/>
                <a:sym typeface="Inter"/>
              </a:rPr>
              <a:t>: Stores all customer-related data in one place, making it easily accessible to all relevant stakeholders.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Enhance Customer Relationships</a:t>
            </a:r>
            <a:r>
              <a:rPr b="0" i="0" lang="en-IN">
                <a:solidFill>
                  <a:srgbClr val="374151"/>
                </a:solidFill>
                <a:latin typeface="Inter"/>
                <a:ea typeface="Inter"/>
                <a:cs typeface="Inter"/>
                <a:sym typeface="Inter"/>
              </a:rPr>
              <a:t>: Facilitates better communication and engagement with customers, leading to improved satisfaction and loyalty.</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Drive Sales Growth</a:t>
            </a:r>
            <a:r>
              <a:rPr b="0" i="0" lang="en-IN">
                <a:solidFill>
                  <a:srgbClr val="374151"/>
                </a:solidFill>
                <a:latin typeface="Inter"/>
                <a:ea typeface="Inter"/>
                <a:cs typeface="Inter"/>
                <a:sym typeface="Inter"/>
              </a:rPr>
              <a:t>: Provides tools for tracking sales activities, managing leads, and analyzing customer behavior to optimize sales strategie</a:t>
            </a:r>
            <a:endParaRPr b="0" i="0">
              <a:solidFill>
                <a:srgbClr val="374151"/>
              </a:solidFill>
              <a:latin typeface="Inter"/>
              <a:ea typeface="Inter"/>
              <a:cs typeface="Inter"/>
              <a:sym typeface="Inte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0" name="Shape 1230"/>
        <p:cNvGrpSpPr/>
        <p:nvPr/>
      </p:nvGrpSpPr>
      <p:grpSpPr>
        <a:xfrm>
          <a:off x="0" y="0"/>
          <a:ext cx="0" cy="0"/>
          <a:chOff x="0" y="0"/>
          <a:chExt cx="0" cy="0"/>
        </a:xfrm>
      </p:grpSpPr>
      <p:sp>
        <p:nvSpPr>
          <p:cNvPr id="1231" name="Google Shape;1231;p20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Key Features of a CRM System</a:t>
            </a:r>
            <a:br>
              <a:rPr b="1" i="0" lang="en-IN">
                <a:latin typeface="Inter"/>
                <a:ea typeface="Inter"/>
                <a:cs typeface="Inter"/>
                <a:sym typeface="Inter"/>
              </a:rPr>
            </a:br>
            <a:endParaRPr/>
          </a:p>
        </p:txBody>
      </p:sp>
      <p:sp>
        <p:nvSpPr>
          <p:cNvPr id="1232" name="Google Shape;1232;p209"/>
          <p:cNvSpPr txBox="1"/>
          <p:nvPr>
            <p:ph idx="1" type="body"/>
          </p:nvPr>
        </p:nvSpPr>
        <p:spPr>
          <a:xfrm>
            <a:off x="838200" y="1513490"/>
            <a:ext cx="10515600" cy="4663473"/>
          </a:xfrm>
          <a:prstGeom prst="rect">
            <a:avLst/>
          </a:prstGeom>
          <a:noFill/>
          <a:ln>
            <a:noFill/>
          </a:ln>
        </p:spPr>
        <p:txBody>
          <a:bodyPr anchorCtr="0" anchor="t" bIns="45700" lIns="91425" spcFirstLastPara="1" rIns="91425" wrap="square" tIns="45700">
            <a:normAutofit fontScale="850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Contact Management</a:t>
            </a:r>
            <a:r>
              <a:rPr b="0" i="0" lang="en-IN">
                <a:solidFill>
                  <a:srgbClr val="374151"/>
                </a:solidFill>
                <a:latin typeface="Inter"/>
                <a:ea typeface="Inter"/>
                <a:cs typeface="Inter"/>
                <a:sym typeface="Inter"/>
              </a:rPr>
              <a:t>: Organizes and manages customer information, including contact details, communication history, and preferences.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Sales Automation</a:t>
            </a:r>
            <a:r>
              <a:rPr b="0" i="0" lang="en-IN">
                <a:solidFill>
                  <a:srgbClr val="374151"/>
                </a:solidFill>
                <a:latin typeface="Inter"/>
                <a:ea typeface="Inter"/>
                <a:cs typeface="Inter"/>
                <a:sym typeface="Inter"/>
              </a:rPr>
              <a:t>: Automates repetitive sales tasks, such as lead tracking, follow-ups, and reporting, allowing sales teams to focus on closing deals.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Marketing Automation</a:t>
            </a:r>
            <a:r>
              <a:rPr b="0" i="0" lang="en-IN">
                <a:solidFill>
                  <a:srgbClr val="374151"/>
                </a:solidFill>
                <a:latin typeface="Inter"/>
                <a:ea typeface="Inter"/>
                <a:cs typeface="Inter"/>
                <a:sym typeface="Inter"/>
              </a:rPr>
              <a:t>: Enables targeted marketing campaigns through segmentation, email marketing, and tracking customer interactions with marketing materials.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Customer Support Management</a:t>
            </a:r>
            <a:r>
              <a:rPr b="0" i="0" lang="en-IN">
                <a:solidFill>
                  <a:srgbClr val="374151"/>
                </a:solidFill>
                <a:latin typeface="Inter"/>
                <a:ea typeface="Inter"/>
                <a:cs typeface="Inter"/>
                <a:sym typeface="Inter"/>
              </a:rPr>
              <a:t>: Provides tools for managing customer inquiries, support tickets, and service requests, ensuring timely and effective responses.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Analytics and Reporting</a:t>
            </a:r>
            <a:r>
              <a:rPr b="0" i="0" lang="en-IN">
                <a:solidFill>
                  <a:srgbClr val="374151"/>
                </a:solidFill>
                <a:latin typeface="Inter"/>
                <a:ea typeface="Inter"/>
                <a:cs typeface="Inter"/>
                <a:sym typeface="Inter"/>
              </a:rPr>
              <a:t>: Offers insights into customer behavior, sales performance, and marketing effectiveness through customizable reports and dashboards.</a:t>
            </a:r>
            <a:endParaRPr/>
          </a:p>
          <a:p>
            <a:pPr indent="0" lvl="0" marL="0" rtl="0" algn="l">
              <a:lnSpc>
                <a:spcPct val="90000"/>
              </a:lnSpc>
              <a:spcBef>
                <a:spcPts val="1000"/>
              </a:spcBef>
              <a:spcAft>
                <a:spcPts val="0"/>
              </a:spcAft>
              <a:buClr>
                <a:schemeClr val="dk1"/>
              </a:buClr>
              <a:buSzPct val="100000"/>
              <a:buNone/>
            </a:pPr>
            <a:br>
              <a:rPr lang="en-IN"/>
            </a:br>
            <a:endParaRPr/>
          </a:p>
        </p:txBody>
      </p:sp>
    </p:spTree>
  </p:cSld>
  <p:clrMapOvr>
    <a:masterClrMapping/>
  </p:clrMapOvr>
</p:sld>
</file>

<file path=ppt/slides/slide1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6" name="Shape 1236"/>
        <p:cNvGrpSpPr/>
        <p:nvPr/>
      </p:nvGrpSpPr>
      <p:grpSpPr>
        <a:xfrm>
          <a:off x="0" y="0"/>
          <a:ext cx="0" cy="0"/>
          <a:chOff x="0" y="0"/>
          <a:chExt cx="0" cy="0"/>
        </a:xfrm>
      </p:grpSpPr>
      <p:sp>
        <p:nvSpPr>
          <p:cNvPr id="1237" name="Google Shape;1237;p2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Types of CRM Systems</a:t>
            </a:r>
            <a:br>
              <a:rPr b="1" i="0" lang="en-IN">
                <a:latin typeface="Inter"/>
                <a:ea typeface="Inter"/>
                <a:cs typeface="Inter"/>
                <a:sym typeface="Inter"/>
              </a:rPr>
            </a:br>
            <a:endParaRPr/>
          </a:p>
        </p:txBody>
      </p:sp>
      <p:sp>
        <p:nvSpPr>
          <p:cNvPr id="1238" name="Google Shape;1238;p210"/>
          <p:cNvSpPr txBox="1"/>
          <p:nvPr>
            <p:ph idx="1" type="body"/>
          </p:nvPr>
        </p:nvSpPr>
        <p:spPr>
          <a:xfrm>
            <a:off x="838200" y="1418897"/>
            <a:ext cx="10515600" cy="4758066"/>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Operational CRM</a:t>
            </a:r>
            <a:r>
              <a:rPr b="0" i="0" lang="en-IN">
                <a:solidFill>
                  <a:srgbClr val="374151"/>
                </a:solidFill>
                <a:latin typeface="Inter"/>
                <a:ea typeface="Inter"/>
                <a:cs typeface="Inter"/>
                <a:sym typeface="Inter"/>
              </a:rPr>
              <a:t>: Focuses on automating and improving customer-facing processes, including sales, marketing, and customer service. It enhances efficiency and streamlines workflows.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Analytical CRM</a:t>
            </a:r>
            <a:r>
              <a:rPr b="0" i="0" lang="en-IN">
                <a:solidFill>
                  <a:srgbClr val="374151"/>
                </a:solidFill>
                <a:latin typeface="Inter"/>
                <a:ea typeface="Inter"/>
                <a:cs typeface="Inter"/>
                <a:sym typeface="Inter"/>
              </a:rPr>
              <a:t>: Concentrates on analyzing customer data to gain insights into customer behavior, preferences, and trends. It helps businesses make data-driven decisions.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Collaborative CRM</a:t>
            </a:r>
            <a:r>
              <a:rPr b="0" i="0" lang="en-IN">
                <a:solidFill>
                  <a:srgbClr val="374151"/>
                </a:solidFill>
                <a:latin typeface="Inter"/>
                <a:ea typeface="Inter"/>
                <a:cs typeface="Inter"/>
                <a:sym typeface="Inter"/>
              </a:rPr>
              <a:t>: Facilitates communication and collaboration among different departments (e.g., sales, marketing, support) to provide a unified customer experience.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Strategic CRM</a:t>
            </a:r>
            <a:r>
              <a:rPr b="0" i="0" lang="en-IN">
                <a:solidFill>
                  <a:srgbClr val="374151"/>
                </a:solidFill>
                <a:latin typeface="Inter"/>
                <a:ea typeface="Inter"/>
                <a:cs typeface="Inter"/>
                <a:sym typeface="Inter"/>
              </a:rPr>
              <a:t>: Aligns customer relationship strategies with business goals, focusing on long-term customer engagement and value creation.</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Social CRM</a:t>
            </a:r>
            <a:r>
              <a:rPr b="0" i="0" lang="en-IN">
                <a:solidFill>
                  <a:srgbClr val="374151"/>
                </a:solidFill>
                <a:latin typeface="Inter"/>
                <a:ea typeface="Inter"/>
                <a:cs typeface="Inter"/>
                <a:sym typeface="Inter"/>
              </a:rPr>
              <a:t>: Integrates social media channels into the CRM system, allowing businesses to engage with customers on platforms like Facebook, Twitter, and LinkedIn.</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1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 name="Shape 1242"/>
        <p:cNvGrpSpPr/>
        <p:nvPr/>
      </p:nvGrpSpPr>
      <p:grpSpPr>
        <a:xfrm>
          <a:off x="0" y="0"/>
          <a:ext cx="0" cy="0"/>
          <a:chOff x="0" y="0"/>
          <a:chExt cx="0" cy="0"/>
        </a:xfrm>
      </p:grpSpPr>
      <p:sp>
        <p:nvSpPr>
          <p:cNvPr id="1243" name="Google Shape;1243;p2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Benefits of Implementing a CRM System</a:t>
            </a:r>
            <a:br>
              <a:rPr b="1" i="0" lang="en-IN">
                <a:latin typeface="Inter"/>
                <a:ea typeface="Inter"/>
                <a:cs typeface="Inter"/>
                <a:sym typeface="Inter"/>
              </a:rPr>
            </a:br>
            <a:endParaRPr/>
          </a:p>
        </p:txBody>
      </p:sp>
      <p:sp>
        <p:nvSpPr>
          <p:cNvPr id="1244" name="Google Shape;1244;p211"/>
          <p:cNvSpPr txBox="1"/>
          <p:nvPr>
            <p:ph idx="1" type="body"/>
          </p:nvPr>
        </p:nvSpPr>
        <p:spPr>
          <a:xfrm>
            <a:off x="838200" y="1555531"/>
            <a:ext cx="10515600" cy="4621432"/>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Improved Customer Relationships</a:t>
            </a:r>
            <a:r>
              <a:rPr b="0" i="0" lang="en-IN">
                <a:solidFill>
                  <a:srgbClr val="374151"/>
                </a:solidFill>
                <a:latin typeface="Inter"/>
                <a:ea typeface="Inter"/>
                <a:cs typeface="Inter"/>
                <a:sym typeface="Inter"/>
              </a:rPr>
              <a:t>: By having access to comprehensive customer data, businesses can personalize interactions and respond more effectively to customer needs.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Increased Sales Efficiency</a:t>
            </a:r>
            <a:r>
              <a:rPr b="0" i="0" lang="en-IN">
                <a:solidFill>
                  <a:srgbClr val="374151"/>
                </a:solidFill>
                <a:latin typeface="Inter"/>
                <a:ea typeface="Inter"/>
                <a:cs typeface="Inter"/>
                <a:sym typeface="Inter"/>
              </a:rPr>
              <a:t>: Automating sales processes and tracking leads helps sales teams prioritize their efforts and close deals more effectively.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Enhanced Collaboration</a:t>
            </a:r>
            <a:r>
              <a:rPr b="0" i="0" lang="en-IN">
                <a:solidFill>
                  <a:srgbClr val="374151"/>
                </a:solidFill>
                <a:latin typeface="Inter"/>
                <a:ea typeface="Inter"/>
                <a:cs typeface="Inter"/>
                <a:sym typeface="Inter"/>
              </a:rPr>
              <a:t>: A centralized system allows different departments to share information and collaborate on customer interactions, leading to a more cohesive approach.</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Better Data Management</a:t>
            </a:r>
            <a:r>
              <a:rPr b="0" i="0" lang="en-IN">
                <a:solidFill>
                  <a:srgbClr val="374151"/>
                </a:solidFill>
                <a:latin typeface="Inter"/>
                <a:ea typeface="Inter"/>
                <a:cs typeface="Inter"/>
                <a:sym typeface="Inter"/>
              </a:rPr>
              <a:t>: CRM systems provide a structured way to collect, store, and analyze customer data, improving data accuracy and accessibility.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Informed Decision-Making</a:t>
            </a:r>
            <a:r>
              <a:rPr b="0" i="0" lang="en-IN">
                <a:solidFill>
                  <a:srgbClr val="374151"/>
                </a:solidFill>
                <a:latin typeface="Inter"/>
                <a:ea typeface="Inter"/>
                <a:cs typeface="Inter"/>
                <a:sym typeface="Inter"/>
              </a:rPr>
              <a:t>: Analytics and reporting features enable businesses to make data-driven decisions, optimizing marketing strategies and resource allocation.</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4"/>
          <p:cNvSpPr txBox="1"/>
          <p:nvPr>
            <p:ph type="title"/>
          </p:nvPr>
        </p:nvSpPr>
        <p:spPr>
          <a:xfrm>
            <a:off x="3518338" y="22990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b="1" lang="en-IN" sz="4800"/>
              <a:t>COLOR CODE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Microsoft Outlook</a:t>
            </a:r>
            <a:br>
              <a:rPr b="1" i="0" lang="en-IN">
                <a:latin typeface="Inter"/>
                <a:ea typeface="Inter"/>
                <a:cs typeface="Inter"/>
                <a:sym typeface="Inter"/>
              </a:rPr>
            </a:br>
            <a:endParaRPr/>
          </a:p>
        </p:txBody>
      </p:sp>
      <p:sp>
        <p:nvSpPr>
          <p:cNvPr id="195" name="Google Shape;195;p3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Email Management</a:t>
            </a:r>
            <a:r>
              <a:rPr b="0" i="0" lang="en-IN">
                <a:solidFill>
                  <a:srgbClr val="374151"/>
                </a:solidFill>
                <a:latin typeface="Inter"/>
                <a:ea typeface="Inter"/>
                <a:cs typeface="Inter"/>
                <a:sym typeface="Inter"/>
              </a:rPr>
              <a:t>: Comprehensive email client with features for organizing, filtering, and searching emails.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Calendar</a:t>
            </a:r>
            <a:r>
              <a:rPr b="0" i="0" lang="en-IN">
                <a:solidFill>
                  <a:srgbClr val="374151"/>
                </a:solidFill>
                <a:latin typeface="Inter"/>
                <a:ea typeface="Inter"/>
                <a:cs typeface="Inter"/>
                <a:sym typeface="Inter"/>
              </a:rPr>
              <a:t>: Integrated calendar for scheduling appointments, meetings, and events.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Task Management</a:t>
            </a:r>
            <a:r>
              <a:rPr b="0" i="0" lang="en-IN">
                <a:solidFill>
                  <a:srgbClr val="374151"/>
                </a:solidFill>
                <a:latin typeface="Inter"/>
                <a:ea typeface="Inter"/>
                <a:cs typeface="Inter"/>
                <a:sym typeface="Inter"/>
              </a:rPr>
              <a:t>: Tools for creating and tracking tasks and to-do lists.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Contacts</a:t>
            </a:r>
            <a:r>
              <a:rPr b="0" i="0" lang="en-IN">
                <a:solidFill>
                  <a:srgbClr val="374151"/>
                </a:solidFill>
                <a:latin typeface="Inter"/>
                <a:ea typeface="Inter"/>
                <a:cs typeface="Inter"/>
                <a:sym typeface="Inter"/>
              </a:rPr>
              <a:t>: Centralized contact management for storing and organizing contact information.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Use Cases</a:t>
            </a:r>
            <a:r>
              <a:rPr b="0" i="0" lang="en-IN">
                <a:solidFill>
                  <a:srgbClr val="374151"/>
                </a:solidFill>
                <a:latin typeface="Inter"/>
                <a:ea typeface="Inter"/>
                <a:cs typeface="Inter"/>
                <a:sym typeface="Inter"/>
              </a:rPr>
              <a:t>: Essential for professional communication, scheduling, and task management in business environments.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2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8" name="Shape 1248"/>
        <p:cNvGrpSpPr/>
        <p:nvPr/>
      </p:nvGrpSpPr>
      <p:grpSpPr>
        <a:xfrm>
          <a:off x="0" y="0"/>
          <a:ext cx="0" cy="0"/>
          <a:chOff x="0" y="0"/>
          <a:chExt cx="0" cy="0"/>
        </a:xfrm>
      </p:grpSpPr>
      <p:sp>
        <p:nvSpPr>
          <p:cNvPr id="1249" name="Google Shape;1249;p2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Challenges in CRM Implementation</a:t>
            </a:r>
            <a:br>
              <a:rPr b="1" i="0" lang="en-IN">
                <a:latin typeface="Inter"/>
                <a:ea typeface="Inter"/>
                <a:cs typeface="Inter"/>
                <a:sym typeface="Inter"/>
              </a:rPr>
            </a:br>
            <a:endParaRPr/>
          </a:p>
        </p:txBody>
      </p:sp>
      <p:sp>
        <p:nvSpPr>
          <p:cNvPr id="1250" name="Google Shape;1250;p212"/>
          <p:cNvSpPr txBox="1"/>
          <p:nvPr>
            <p:ph idx="1" type="body"/>
          </p:nvPr>
        </p:nvSpPr>
        <p:spPr>
          <a:xfrm>
            <a:off x="838200" y="1690688"/>
            <a:ext cx="10515600" cy="4486275"/>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User Adoption</a:t>
            </a:r>
            <a:r>
              <a:rPr b="0" i="0" lang="en-IN">
                <a:solidFill>
                  <a:srgbClr val="374151"/>
                </a:solidFill>
                <a:latin typeface="Inter"/>
                <a:ea typeface="Inter"/>
                <a:cs typeface="Inter"/>
                <a:sym typeface="Inter"/>
              </a:rPr>
              <a:t>: Employees may resist using a new system, requiring training and change management strategies to encourage adoption.</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Quality</a:t>
            </a:r>
            <a:r>
              <a:rPr b="0" i="0" lang="en-IN">
                <a:solidFill>
                  <a:srgbClr val="374151"/>
                </a:solidFill>
                <a:latin typeface="Inter"/>
                <a:ea typeface="Inter"/>
                <a:cs typeface="Inter"/>
                <a:sym typeface="Inter"/>
              </a:rPr>
              <a:t>: Inaccurate or incomplete data can undermine the effectiveness of a CRM system. Regular data cleansing and validation are necessary.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Integration Issues</a:t>
            </a:r>
            <a:r>
              <a:rPr b="0" i="0" lang="en-IN">
                <a:solidFill>
                  <a:srgbClr val="374151"/>
                </a:solidFill>
                <a:latin typeface="Inter"/>
                <a:ea typeface="Inter"/>
                <a:cs typeface="Inter"/>
                <a:sym typeface="Inter"/>
              </a:rPr>
              <a:t>: Integrating the CRM system with existing software and tools (e.g., ERP, marketing platforms) can be complex and time-consuming.</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Cost of Implementation</a:t>
            </a:r>
            <a:r>
              <a:rPr b="0" i="0" lang="en-IN">
                <a:solidFill>
                  <a:srgbClr val="374151"/>
                </a:solidFill>
                <a:latin typeface="Inter"/>
                <a:ea typeface="Inter"/>
                <a:cs typeface="Inter"/>
                <a:sym typeface="Inter"/>
              </a:rPr>
              <a:t>: The initial investment in a CRM system, including software, training, and ongoing maintenance, can be significant.</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Customization Needs</a:t>
            </a:r>
            <a:r>
              <a:rPr b="0" i="0" lang="en-IN">
                <a:solidFill>
                  <a:srgbClr val="374151"/>
                </a:solidFill>
                <a:latin typeface="Inter"/>
                <a:ea typeface="Inter"/>
                <a:cs typeface="Inter"/>
                <a:sym typeface="Inter"/>
              </a:rPr>
              <a:t>: Different businesses have unique requirements, and finding a CRM solution that can be tailored to specific needs can be challenging.</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2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4" name="Shape 1254"/>
        <p:cNvGrpSpPr/>
        <p:nvPr/>
      </p:nvGrpSpPr>
      <p:grpSpPr>
        <a:xfrm>
          <a:off x="0" y="0"/>
          <a:ext cx="0" cy="0"/>
          <a:chOff x="0" y="0"/>
          <a:chExt cx="0" cy="0"/>
        </a:xfrm>
      </p:grpSpPr>
      <p:sp>
        <p:nvSpPr>
          <p:cNvPr id="1255" name="Google Shape;1255;p2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Best Practices for Successful CRM Implementation</a:t>
            </a:r>
            <a:br>
              <a:rPr b="1" i="0" lang="en-IN">
                <a:latin typeface="Inter"/>
                <a:ea typeface="Inter"/>
                <a:cs typeface="Inter"/>
                <a:sym typeface="Inter"/>
              </a:rPr>
            </a:br>
            <a:endParaRPr/>
          </a:p>
        </p:txBody>
      </p:sp>
      <p:sp>
        <p:nvSpPr>
          <p:cNvPr id="1256" name="Google Shape;1256;p213"/>
          <p:cNvSpPr txBox="1"/>
          <p:nvPr>
            <p:ph idx="1" type="body"/>
          </p:nvPr>
        </p:nvSpPr>
        <p:spPr>
          <a:xfrm>
            <a:off x="838200" y="1690688"/>
            <a:ext cx="10515600" cy="4486275"/>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Define Clear Objectives</a:t>
            </a:r>
            <a:r>
              <a:rPr b="0" i="0" lang="en-IN">
                <a:solidFill>
                  <a:srgbClr val="374151"/>
                </a:solidFill>
                <a:latin typeface="Inter"/>
                <a:ea typeface="Inter"/>
                <a:cs typeface="Inter"/>
                <a:sym typeface="Inter"/>
              </a:rPr>
              <a:t>: Establish specific goals for what you want to achieve with the CRM system, such as improving customer retention or increasing sales.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Involve Stakeholders</a:t>
            </a:r>
            <a:r>
              <a:rPr b="0" i="0" lang="en-IN">
                <a:solidFill>
                  <a:srgbClr val="374151"/>
                </a:solidFill>
                <a:latin typeface="Inter"/>
                <a:ea typeface="Inter"/>
                <a:cs typeface="Inter"/>
                <a:sym typeface="Inter"/>
              </a:rPr>
              <a:t>: Engage key stakeholders from different departments in the selection and implementation process to ensure the system meets diverse needs.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Provide Comprehensive Training</a:t>
            </a:r>
            <a:r>
              <a:rPr b="0" i="0" lang="en-IN">
                <a:solidFill>
                  <a:srgbClr val="374151"/>
                </a:solidFill>
                <a:latin typeface="Inter"/>
                <a:ea typeface="Inter"/>
                <a:cs typeface="Inter"/>
                <a:sym typeface="Inter"/>
              </a:rPr>
              <a:t>: Offer training sessions and resources to help employees understand how to use the CRM system effectively.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Regularly Review and Update Data</a:t>
            </a:r>
            <a:r>
              <a:rPr b="0" i="0" lang="en-IN">
                <a:solidFill>
                  <a:srgbClr val="374151"/>
                </a:solidFill>
                <a:latin typeface="Inter"/>
                <a:ea typeface="Inter"/>
                <a:cs typeface="Inter"/>
                <a:sym typeface="Inter"/>
              </a:rPr>
              <a:t>: Implement processes for maintaining data quality, including regular audits and updates to customer information.</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Monitor Performance and Gather Feedback</a:t>
            </a:r>
            <a:r>
              <a:rPr b="0" i="0" lang="en-IN">
                <a:solidFill>
                  <a:srgbClr val="374151"/>
                </a:solidFill>
                <a:latin typeface="Inter"/>
                <a:ea typeface="Inter"/>
                <a:cs typeface="Inter"/>
                <a:sym typeface="Inter"/>
              </a:rPr>
              <a:t>: Continuously assess the effectiveness of the CRM system through performance metrics and user feedback, making adjustments as needed to optimize its use.</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2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0" name="Shape 1260"/>
        <p:cNvGrpSpPr/>
        <p:nvPr/>
      </p:nvGrpSpPr>
      <p:grpSpPr>
        <a:xfrm>
          <a:off x="0" y="0"/>
          <a:ext cx="0" cy="0"/>
          <a:chOff x="0" y="0"/>
          <a:chExt cx="0" cy="0"/>
        </a:xfrm>
      </p:grpSpPr>
      <p:sp>
        <p:nvSpPr>
          <p:cNvPr id="1261" name="Google Shape;1261;p2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t/>
            </a:r>
            <a:endParaRPr/>
          </a:p>
        </p:txBody>
      </p:sp>
      <p:pic>
        <p:nvPicPr>
          <p:cNvPr id="1262" name="Google Shape;1262;p214"/>
          <p:cNvPicPr preferRelativeResize="0"/>
          <p:nvPr>
            <p:ph idx="1" type="body"/>
          </p:nvPr>
        </p:nvPicPr>
        <p:blipFill rotWithShape="1">
          <a:blip r:embed="rId3">
            <a:alphaModFix/>
          </a:blip>
          <a:srcRect b="0" l="0" r="0" t="0"/>
          <a:stretch/>
        </p:blipFill>
        <p:spPr>
          <a:xfrm>
            <a:off x="0" y="0"/>
            <a:ext cx="12284766" cy="6858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Microsoft Access</a:t>
            </a:r>
            <a:br>
              <a:rPr b="1" i="0" lang="en-IN">
                <a:latin typeface="Inter"/>
                <a:ea typeface="Inter"/>
                <a:cs typeface="Inter"/>
                <a:sym typeface="Inter"/>
              </a:rPr>
            </a:br>
            <a:endParaRPr/>
          </a:p>
        </p:txBody>
      </p:sp>
      <p:sp>
        <p:nvSpPr>
          <p:cNvPr id="201" name="Google Shape;201;p3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Database Creation</a:t>
            </a:r>
            <a:r>
              <a:rPr b="0" i="0" lang="en-IN">
                <a:solidFill>
                  <a:srgbClr val="374151"/>
                </a:solidFill>
                <a:latin typeface="Inter"/>
                <a:ea typeface="Inter"/>
                <a:cs typeface="Inter"/>
                <a:sym typeface="Inter"/>
              </a:rPr>
              <a:t>: Tools for creating and managing relational databases.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Queries</a:t>
            </a:r>
            <a:r>
              <a:rPr b="0" i="0" lang="en-IN">
                <a:solidFill>
                  <a:srgbClr val="374151"/>
                </a:solidFill>
                <a:latin typeface="Inter"/>
                <a:ea typeface="Inter"/>
                <a:cs typeface="Inter"/>
                <a:sym typeface="Inter"/>
              </a:rPr>
              <a:t>: Ability to run complex queries to extract and analyze data from databases.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Forms and Reports</a:t>
            </a:r>
            <a:r>
              <a:rPr b="0" i="0" lang="en-IN">
                <a:solidFill>
                  <a:srgbClr val="374151"/>
                </a:solidFill>
                <a:latin typeface="Inter"/>
                <a:ea typeface="Inter"/>
                <a:cs typeface="Inter"/>
                <a:sym typeface="Inter"/>
              </a:rPr>
              <a:t>: Design forms for data entry and generate reports for data analysis.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Integration</a:t>
            </a:r>
            <a:r>
              <a:rPr b="0" i="0" lang="en-IN">
                <a:solidFill>
                  <a:srgbClr val="374151"/>
                </a:solidFill>
                <a:latin typeface="Inter"/>
                <a:ea typeface="Inter"/>
                <a:cs typeface="Inter"/>
                <a:sym typeface="Inter"/>
              </a:rPr>
              <a:t>: Can integrate with other Office applications for data sharing and reporting.</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Use Cases</a:t>
            </a:r>
            <a:r>
              <a:rPr b="0" i="0" lang="en-IN">
                <a:solidFill>
                  <a:srgbClr val="374151"/>
                </a:solidFill>
                <a:latin typeface="Inter"/>
                <a:ea typeface="Inter"/>
                <a:cs typeface="Inter"/>
                <a:sym typeface="Inter"/>
              </a:rPr>
              <a:t>: Suitable for businesses needing to manage large volumes of data, such as customer databases, inventory systems, and sales tracking.</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Microsoft OneNote</a:t>
            </a:r>
            <a:br>
              <a:rPr b="1" i="0" lang="en-IN">
                <a:latin typeface="Inter"/>
                <a:ea typeface="Inter"/>
                <a:cs typeface="Inter"/>
                <a:sym typeface="Inter"/>
              </a:rPr>
            </a:br>
            <a:endParaRPr/>
          </a:p>
        </p:txBody>
      </p:sp>
      <p:sp>
        <p:nvSpPr>
          <p:cNvPr id="207" name="Google Shape;207;p3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Note Organization</a:t>
            </a:r>
            <a:r>
              <a:rPr b="0" i="0" lang="en-IN">
                <a:solidFill>
                  <a:srgbClr val="374151"/>
                </a:solidFill>
                <a:latin typeface="Inter"/>
                <a:ea typeface="Inter"/>
                <a:cs typeface="Inter"/>
                <a:sym typeface="Inter"/>
              </a:rPr>
              <a:t>: Create notebooks, sections, and pages to organize notes effectively.</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Multimedia Support</a:t>
            </a:r>
            <a:r>
              <a:rPr b="0" i="0" lang="en-IN">
                <a:solidFill>
                  <a:srgbClr val="374151"/>
                </a:solidFill>
                <a:latin typeface="Inter"/>
                <a:ea typeface="Inter"/>
                <a:cs typeface="Inter"/>
                <a:sym typeface="Inter"/>
              </a:rPr>
              <a:t>: Ability to include images, audio recordings, and drawings in notes.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Tagging and Search</a:t>
            </a:r>
            <a:r>
              <a:rPr b="0" i="0" lang="en-IN">
                <a:solidFill>
                  <a:srgbClr val="374151"/>
                </a:solidFill>
                <a:latin typeface="Inter"/>
                <a:ea typeface="Inter"/>
                <a:cs typeface="Inter"/>
                <a:sym typeface="Inter"/>
              </a:rPr>
              <a:t>: Features for tagging notes and powerful search capabilities to find information quickly.</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Collaboration</a:t>
            </a:r>
            <a:r>
              <a:rPr b="0" i="0" lang="en-IN">
                <a:solidFill>
                  <a:srgbClr val="374151"/>
                </a:solidFill>
                <a:latin typeface="Inter"/>
                <a:ea typeface="Inter"/>
                <a:cs typeface="Inter"/>
                <a:sym typeface="Inter"/>
              </a:rPr>
              <a:t>: Share notebooks with others for collaborative note-taking.</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Use Cases</a:t>
            </a:r>
            <a:r>
              <a:rPr b="0" i="0" lang="en-IN">
                <a:solidFill>
                  <a:srgbClr val="374151"/>
                </a:solidFill>
                <a:latin typeface="Inter"/>
                <a:ea typeface="Inter"/>
                <a:cs typeface="Inter"/>
                <a:sym typeface="Inter"/>
              </a:rPr>
              <a:t>: Ideal for students, researchers, and professionals for gathering and organizing information.</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Microsoft Publisher</a:t>
            </a:r>
            <a:br>
              <a:rPr b="1" i="0" lang="en-IN">
                <a:latin typeface="Inter"/>
                <a:ea typeface="Inter"/>
                <a:cs typeface="Inter"/>
                <a:sym typeface="Inter"/>
              </a:rPr>
            </a:br>
            <a:endParaRPr/>
          </a:p>
        </p:txBody>
      </p:sp>
      <p:sp>
        <p:nvSpPr>
          <p:cNvPr id="213" name="Google Shape;213;p3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Desktop Publishing Tools</a:t>
            </a:r>
            <a:r>
              <a:rPr b="0" i="0" lang="en-IN">
                <a:solidFill>
                  <a:srgbClr val="374151"/>
                </a:solidFill>
                <a:latin typeface="Inter"/>
                <a:ea typeface="Inter"/>
                <a:cs typeface="Inter"/>
                <a:sym typeface="Inter"/>
              </a:rPr>
              <a:t>: Provides a user-friendly interface for designing and creating professional-quality publications.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Templates and Layouts</a:t>
            </a:r>
            <a:r>
              <a:rPr b="0" i="0" lang="en-IN">
                <a:solidFill>
                  <a:srgbClr val="374151"/>
                </a:solidFill>
                <a:latin typeface="Inter"/>
                <a:ea typeface="Inter"/>
                <a:cs typeface="Inter"/>
                <a:sym typeface="Inter"/>
              </a:rPr>
              <a:t>: Offers a wide range of templates for brochures, flyers, newsletters, business cards, and more, allowing users to start quickly.</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Graphic Design Tools</a:t>
            </a:r>
            <a:r>
              <a:rPr b="0" i="0" lang="en-IN">
                <a:solidFill>
                  <a:srgbClr val="374151"/>
                </a:solidFill>
                <a:latin typeface="Inter"/>
                <a:ea typeface="Inter"/>
                <a:cs typeface="Inter"/>
                <a:sym typeface="Inter"/>
              </a:rPr>
              <a:t>: Includes features for inserting and editing images, text boxes, and shapes, as well as aligning and grouping objects for better layout.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Print and Web Options</a:t>
            </a:r>
            <a:r>
              <a:rPr b="0" i="0" lang="en-IN">
                <a:solidFill>
                  <a:srgbClr val="374151"/>
                </a:solidFill>
                <a:latin typeface="Inter"/>
                <a:ea typeface="Inter"/>
                <a:cs typeface="Inter"/>
                <a:sym typeface="Inter"/>
              </a:rPr>
              <a:t>: Allows users to create publications for both print and digital distribution, with options for exporting to PDF or HTML formats.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Use Cases</a:t>
            </a:r>
            <a:r>
              <a:rPr b="0" i="0" lang="en-IN">
                <a:solidFill>
                  <a:srgbClr val="374151"/>
                </a:solidFill>
                <a:latin typeface="Inter"/>
                <a:ea typeface="Inter"/>
                <a:cs typeface="Inter"/>
                <a:sym typeface="Inter"/>
              </a:rPr>
              <a:t>: Ideal for small businesses, marketing teams, and individuals looking to create visually appealing printed materials without needing extensive graphic design skills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Conclusion and Benefits of Microsoft Office Suite</a:t>
            </a:r>
            <a:br>
              <a:rPr b="1" i="0" lang="en-IN">
                <a:latin typeface="Inter"/>
                <a:ea typeface="Inter"/>
                <a:cs typeface="Inter"/>
                <a:sym typeface="Inter"/>
              </a:rPr>
            </a:br>
            <a:endParaRPr/>
          </a:p>
        </p:txBody>
      </p:sp>
      <p:sp>
        <p:nvSpPr>
          <p:cNvPr id="219" name="Google Shape;219;p36"/>
          <p:cNvSpPr txBox="1"/>
          <p:nvPr>
            <p:ph idx="1" type="body"/>
          </p:nvPr>
        </p:nvSpPr>
        <p:spPr>
          <a:xfrm>
            <a:off x="838200" y="1208690"/>
            <a:ext cx="10515600" cy="4968273"/>
          </a:xfrm>
          <a:prstGeom prst="rect">
            <a:avLst/>
          </a:prstGeom>
          <a:noFill/>
          <a:ln>
            <a:noFill/>
          </a:ln>
        </p:spPr>
        <p:txBody>
          <a:bodyPr anchorCtr="0" anchor="t" bIns="45700" lIns="91425" spcFirstLastPara="1" rIns="91425" wrap="square" tIns="45700">
            <a:normAutofit fontScale="850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Integration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All applications within the suite are designed to work seamlessly together, enabling users to easily share data and content across different programs (e.g., embedding Excel charts in Word documents).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Cloud Accessibility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With Microsoft 365 (formerly Office 365), users can access their documents and applications from anywhere, collaborate in real-time, and utilize cloud storage through OneDrive.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User Support and Resources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Extensive online resources, tutorials, and community forums are available to help users maximize their use of the suite.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Versatility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Suitable for a wide range of users, including students, educators, professionals, and businesses of all sizes, making it a versatile tool for various tasks.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Final Thoughts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Microsoft Office Suite remains a leading choice for productivity software due to its comprehensive features, ease of use, and continuous updates to meet user needs.</a:t>
            </a:r>
            <a:endParaRPr/>
          </a:p>
          <a:p>
            <a:pPr indent="-7747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7"/>
          <p:cNvSpPr txBox="1"/>
          <p:nvPr>
            <p:ph type="title"/>
          </p:nvPr>
        </p:nvSpPr>
        <p:spPr>
          <a:xfrm>
            <a:off x="3203028" y="2404132"/>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b="1" lang="en-IN" sz="4800"/>
              <a:t>PASCL TRIANGLE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Introduction to Pascal's Triangle</a:t>
            </a:r>
            <a:br>
              <a:rPr b="1" i="0" lang="en-IN">
                <a:latin typeface="Inter"/>
                <a:ea typeface="Inter"/>
                <a:cs typeface="Inter"/>
                <a:sym typeface="Inter"/>
              </a:rPr>
            </a:br>
            <a:endParaRPr/>
          </a:p>
        </p:txBody>
      </p:sp>
      <p:sp>
        <p:nvSpPr>
          <p:cNvPr id="230" name="Google Shape;230;p38"/>
          <p:cNvSpPr txBox="1"/>
          <p:nvPr>
            <p:ph idx="1" type="body"/>
          </p:nvPr>
        </p:nvSpPr>
        <p:spPr>
          <a:xfrm>
            <a:off x="838200" y="1690688"/>
            <a:ext cx="10515600" cy="448627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Definition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Pascal's Triangle is a triangular array of numbers where each number is the sum of the two directly above it.</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Historical Context</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Named after the French mathematician Blaise Pascal, though it has been studied in various forms across cultures, including in ancient China and Persia.</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Structure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The triangle starts with a single "1" at the top, and each subsequent row contains one more element than the previous row.</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Construction of Pascal's Triangle</a:t>
            </a:r>
            <a:br>
              <a:rPr b="1" i="0" lang="en-IN">
                <a:latin typeface="Inter"/>
                <a:ea typeface="Inter"/>
                <a:cs typeface="Inter"/>
                <a:sym typeface="Inter"/>
              </a:rPr>
            </a:br>
            <a:endParaRPr/>
          </a:p>
        </p:txBody>
      </p:sp>
      <p:sp>
        <p:nvSpPr>
          <p:cNvPr id="236" name="Google Shape;236;p39"/>
          <p:cNvSpPr txBox="1"/>
          <p:nvPr>
            <p:ph idx="1" type="body"/>
          </p:nvPr>
        </p:nvSpPr>
        <p:spPr>
          <a:xfrm>
            <a:off x="838200" y="2141537"/>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Formation Rules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800"/>
              <a:buFont typeface="Arial"/>
              <a:buChar char="•"/>
            </a:pPr>
            <a:r>
              <a:rPr b="0" i="0" lang="en-IN" sz="2800">
                <a:solidFill>
                  <a:srgbClr val="374151"/>
                </a:solidFill>
                <a:latin typeface="Inter"/>
                <a:ea typeface="Inter"/>
                <a:cs typeface="Inter"/>
                <a:sym typeface="Inter"/>
              </a:rPr>
              <a:t>The first row (0th row) is simply "1".</a:t>
            </a:r>
            <a:endParaRPr/>
          </a:p>
          <a:p>
            <a:pPr indent="-285750" lvl="1" marL="742950" rtl="0" algn="l">
              <a:lnSpc>
                <a:spcPct val="90000"/>
              </a:lnSpc>
              <a:spcBef>
                <a:spcPts val="500"/>
              </a:spcBef>
              <a:spcAft>
                <a:spcPts val="0"/>
              </a:spcAft>
              <a:buClr>
                <a:srgbClr val="374151"/>
              </a:buClr>
              <a:buSzPts val="2800"/>
              <a:buFont typeface="Arial"/>
              <a:buChar char="•"/>
            </a:pPr>
            <a:r>
              <a:rPr b="0" i="0" lang="en-IN" sz="2800">
                <a:solidFill>
                  <a:srgbClr val="374151"/>
                </a:solidFill>
                <a:latin typeface="Inter"/>
                <a:ea typeface="Inter"/>
                <a:cs typeface="Inter"/>
                <a:sym typeface="Inter"/>
              </a:rPr>
              <a:t>Each number in subsequent rows is calculated as the sum of the two numbers directly above it:</a:t>
            </a:r>
            <a:endParaRPr/>
          </a:p>
          <a:p>
            <a:pPr indent="-228600" lvl="2" marL="1143000" rtl="0" algn="l">
              <a:lnSpc>
                <a:spcPct val="90000"/>
              </a:lnSpc>
              <a:spcBef>
                <a:spcPts val="500"/>
              </a:spcBef>
              <a:spcAft>
                <a:spcPts val="0"/>
              </a:spcAft>
              <a:buClr>
                <a:srgbClr val="374151"/>
              </a:buClr>
              <a:buSzPts val="2800"/>
              <a:buFont typeface="Arial"/>
              <a:buChar char="•"/>
            </a:pPr>
            <a:r>
              <a:rPr b="0" i="0" lang="en-IN" sz="2800">
                <a:solidFill>
                  <a:srgbClr val="374151"/>
                </a:solidFill>
                <a:latin typeface="Inter"/>
                <a:ea typeface="Inter"/>
                <a:cs typeface="Inter"/>
                <a:sym typeface="Inter"/>
              </a:rPr>
              <a:t>For example, the second row (1st row) is "1 1".</a:t>
            </a:r>
            <a:endParaRPr/>
          </a:p>
          <a:p>
            <a:pPr indent="-228600" lvl="2" marL="1143000" rtl="0" algn="l">
              <a:lnSpc>
                <a:spcPct val="90000"/>
              </a:lnSpc>
              <a:spcBef>
                <a:spcPts val="500"/>
              </a:spcBef>
              <a:spcAft>
                <a:spcPts val="0"/>
              </a:spcAft>
              <a:buClr>
                <a:srgbClr val="374151"/>
              </a:buClr>
              <a:buSzPts val="2800"/>
              <a:buFont typeface="Arial"/>
              <a:buChar char="•"/>
            </a:pPr>
            <a:r>
              <a:rPr b="0" i="0" lang="en-IN" sz="2800">
                <a:solidFill>
                  <a:srgbClr val="374151"/>
                </a:solidFill>
                <a:latin typeface="Inter"/>
                <a:ea typeface="Inter"/>
                <a:cs typeface="Inter"/>
                <a:sym typeface="Inter"/>
              </a:rPr>
              <a:t>The third row (2nd row) is "1 2 1", where 2 is the sum of the two 1s from the row above</a:t>
            </a:r>
            <a:r>
              <a:rPr b="0" i="0" lang="en-IN">
                <a:solidFill>
                  <a:srgbClr val="374151"/>
                </a:solidFill>
                <a:latin typeface="Inter"/>
                <a:ea typeface="Inter"/>
                <a:cs typeface="Inter"/>
                <a:sym typeface="Inter"/>
              </a:rPr>
              <a:t>.</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Properties of Pascal's Triangle</a:t>
            </a:r>
            <a:br>
              <a:rPr b="1" i="0" lang="en-IN">
                <a:latin typeface="Inter"/>
                <a:ea typeface="Inter"/>
                <a:cs typeface="Inter"/>
                <a:sym typeface="Inter"/>
              </a:rPr>
            </a:br>
            <a:endParaRPr/>
          </a:p>
        </p:txBody>
      </p:sp>
      <p:sp>
        <p:nvSpPr>
          <p:cNvPr id="242" name="Google Shape;242;p4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Binomial Coefficients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Each number in Pascal's Triangle represents a binomial coefficient, denoted as C(n, k), which represents the number of ways to choose k elements from a set of n elements.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Symmetry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The triangle is symmetric; C(n, k) = C(n, n-k).</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Sum of Rows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The sum of the numbers in the nth row is equal to 2^n. For example, the sum of the 3rd row (1, 3, 3, 1) is 8, which is 2^3.</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Applications of Pascal's Triangle</a:t>
            </a:r>
            <a:br>
              <a:rPr b="1" i="0" lang="en-IN">
                <a:latin typeface="Inter"/>
                <a:ea typeface="Inter"/>
                <a:cs typeface="Inter"/>
                <a:sym typeface="Inter"/>
              </a:rPr>
            </a:br>
            <a:endParaRPr/>
          </a:p>
        </p:txBody>
      </p:sp>
      <p:sp>
        <p:nvSpPr>
          <p:cNvPr id="248" name="Google Shape;248;p4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Combinatorics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Used to calculate combinations and probabilities in statistics.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Algebra</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Provides coefficients for the expansion of binomials (e.g., (a + b)^n).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Fibonacci Sequence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The Fibonacci numbers can be derived from the sums of the diagonals of Pascal's Triangle.</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Probability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Helps in calculating probabilities in various scenarios, such as games and decision-making processes.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b="1" lang="en-IN"/>
              <a:t>COLOUR CODE:</a:t>
            </a:r>
            <a:endParaRPr/>
          </a:p>
        </p:txBody>
      </p:sp>
      <p:sp>
        <p:nvSpPr>
          <p:cNvPr id="95" name="Google Shape;95;p15"/>
          <p:cNvSpPr txBox="1"/>
          <p:nvPr>
            <p:ph idx="1" type="body"/>
          </p:nvPr>
        </p:nvSpPr>
        <p:spPr>
          <a:xfrm>
            <a:off x="838200" y="1576552"/>
            <a:ext cx="10515600" cy="4600411"/>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Definition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Colour codes are systematic representations of colors using numerical or alphanumeric values. They allow for precise communication of color choices across different platforms and mediums.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Purpose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Colour codes help designers, artists, and manufacturers ensure that the colors they choose appear consistently, regardless of the device or material used.</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Importance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Consistency is crucial in branding and design. Color codes prevent discrepancies that can occur due to variations in monitors, printers, or materials, ensuring that the intended color is reproduced accurately.</a:t>
            </a:r>
            <a:endParaRPr/>
          </a:p>
          <a:p>
            <a:pPr indent="0" lvl="0" marL="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Conclusion</a:t>
            </a:r>
            <a:br>
              <a:rPr b="1" i="0" lang="en-IN">
                <a:latin typeface="Inter"/>
                <a:ea typeface="Inter"/>
                <a:cs typeface="Inter"/>
                <a:sym typeface="Inter"/>
              </a:rPr>
            </a:br>
            <a:endParaRPr/>
          </a:p>
        </p:txBody>
      </p:sp>
      <p:sp>
        <p:nvSpPr>
          <p:cNvPr id="254" name="Google Shape;254;p4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Significance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Pascal's Triangle is not just a mathematical curiosity; it has profound implications in various fields such as algebra, probability, and combinatorics.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Further Exploration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Encourages exploration into related mathematical concepts such as combinatorial identities, the Fibonacci sequence, and even fractals.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Final Thoughts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Understanding Pascal's Triangle enhances one’s appreciation of mathematical patterns and their applications in real-world problems.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3"/>
          <p:cNvSpPr txBox="1"/>
          <p:nvPr>
            <p:ph type="title"/>
          </p:nvPr>
        </p:nvSpPr>
        <p:spPr>
          <a:xfrm>
            <a:off x="3833648" y="2675731"/>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b="1" lang="en-IN"/>
              <a:t>SALESFORCE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Introduction to Salesforce</a:t>
            </a:r>
            <a:br>
              <a:rPr b="1" i="0" lang="en-IN">
                <a:latin typeface="Inter"/>
                <a:ea typeface="Inter"/>
                <a:cs typeface="Inter"/>
                <a:sym typeface="Inter"/>
              </a:rPr>
            </a:br>
            <a:endParaRPr/>
          </a:p>
        </p:txBody>
      </p:sp>
      <p:sp>
        <p:nvSpPr>
          <p:cNvPr id="265" name="Google Shape;265;p4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Overview</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Salesforce is a cloud-based customer relationship management (CRM) platform that provides businesses with tools to manage customer interactions, sales processes, and marketing campaigns.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History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Founded in 1999 by Marc Benioff and Parker Harris, Salesforce pioneered the SaaS (Software as a Service) model, allowing companies to access software via the internet.</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Mission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To help organizations connect with their customers in a whole new way.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Core Features of Salesforce</a:t>
            </a:r>
            <a:br>
              <a:rPr b="1" i="0" lang="en-IN">
                <a:latin typeface="Inter"/>
                <a:ea typeface="Inter"/>
                <a:cs typeface="Inter"/>
                <a:sym typeface="Inter"/>
              </a:rPr>
            </a:br>
            <a:endParaRPr/>
          </a:p>
        </p:txBody>
      </p:sp>
      <p:sp>
        <p:nvSpPr>
          <p:cNvPr id="271" name="Google Shape;271;p45"/>
          <p:cNvSpPr txBox="1"/>
          <p:nvPr>
            <p:ph idx="1" type="body"/>
          </p:nvPr>
        </p:nvSpPr>
        <p:spPr>
          <a:xfrm>
            <a:off x="838200" y="1313793"/>
            <a:ext cx="10515600" cy="4863170"/>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Customer Relationship Management (CRM)</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Centralized database for managing customer information, interactions, and history.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Sales Cloud</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Tools for managing sales processes, tracking leads, opportunities, and performance metrics.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Service Cloud</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Solutions for customer service management, including case tracking, support, and service automation.</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Marketing Cloud</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Marketing automation tools for email marketing, social media engagement, and customer journey management.</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Analytics Cloud</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Advanced analytics and reporting capabilities for data-driven decision-making.</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Salesforce Architecture</a:t>
            </a:r>
            <a:br>
              <a:rPr b="1" i="0" lang="en-IN">
                <a:latin typeface="Inter"/>
                <a:ea typeface="Inter"/>
                <a:cs typeface="Inter"/>
                <a:sym typeface="Inter"/>
              </a:rPr>
            </a:br>
            <a:endParaRPr/>
          </a:p>
        </p:txBody>
      </p:sp>
      <p:sp>
        <p:nvSpPr>
          <p:cNvPr id="277" name="Google Shape;277;p4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Multi-Tenant Architecture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All users share the same infrastructure and codebase, allowing for efficient resource utilization and updates.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APIs and Integrations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Robust APIs for integrating with other applications and services, enabling seamless data flow between systems.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AppExchange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A marketplace for third-party applications that can be integrated with Salesforce to extend functionality.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Salesforce Products and Solutions</a:t>
            </a:r>
            <a:br>
              <a:rPr b="1" i="0" lang="en-IN">
                <a:latin typeface="Inter"/>
                <a:ea typeface="Inter"/>
                <a:cs typeface="Inter"/>
                <a:sym typeface="Inter"/>
              </a:rPr>
            </a:br>
            <a:endParaRPr/>
          </a:p>
        </p:txBody>
      </p:sp>
      <p:sp>
        <p:nvSpPr>
          <p:cNvPr id="283" name="Google Shape;283;p47"/>
          <p:cNvSpPr txBox="1"/>
          <p:nvPr>
            <p:ph idx="1" type="body"/>
          </p:nvPr>
        </p:nvSpPr>
        <p:spPr>
          <a:xfrm>
            <a:off x="838200" y="1408386"/>
            <a:ext cx="10515600" cy="4768577"/>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Salesforce Essentials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Designed for small businesses, providing essential CRM features.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Salesforce Lightning</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A modern user interface that enhances user experience and productivity.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Salesforce Einstein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AI-powered analytics and insights that help businesses make smarter decisions.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Community Cloud</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A platform for creating branded communities for customers, partners, and employees to collaborate.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Field Service Lightning</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Tools for managing field service operations, including scheduling, dispatching, and mobile access.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Benefits of Using Salesforce</a:t>
            </a:r>
            <a:br>
              <a:rPr b="1" i="0" lang="en-IN">
                <a:latin typeface="Inter"/>
                <a:ea typeface="Inter"/>
                <a:cs typeface="Inter"/>
                <a:sym typeface="Inter"/>
              </a:rPr>
            </a:br>
            <a:endParaRPr/>
          </a:p>
        </p:txBody>
      </p:sp>
      <p:sp>
        <p:nvSpPr>
          <p:cNvPr id="289" name="Google Shape;289;p4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850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Improved Customer Relationships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Centralized data helps businesses understand and respond to customer needs effectively.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Increased Sales Efficiency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Automation of sales processes allows sales teams to focus on closing deals rather than administrative tasks.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Enhanced Collaboration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Tools for collaboration among teams, leading to better communication and teamwork.</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Scalability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Easily scalable to accommodate business growth and changing needs.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Real-Time Data Access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Cloud-based access to data from anywhere, enabling informed decision-making on the go.</a:t>
            </a:r>
            <a:endParaRPr/>
          </a:p>
          <a:p>
            <a:pPr indent="-7747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Salesforce Implementation Process</a:t>
            </a:r>
            <a:br>
              <a:rPr b="1" i="0" lang="en-IN">
                <a:latin typeface="Inter"/>
                <a:ea typeface="Inter"/>
                <a:cs typeface="Inter"/>
                <a:sym typeface="Inter"/>
              </a:rPr>
            </a:br>
            <a:endParaRPr/>
          </a:p>
        </p:txBody>
      </p:sp>
      <p:sp>
        <p:nvSpPr>
          <p:cNvPr id="295" name="Google Shape;295;p4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Planning</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Define goals, objectives, and scope of the implementation.</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Customization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Tailor Salesforce to meet specific business needs through custom fields, objects, and workflows.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Migration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Transfer existing customer data into Salesforce, ensuring data quality and integrity.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Training</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Provide training for users to ensure they are comfortable using the platform.</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Go-Live and Support</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Launch the system and provide ongoing support and maintenance.</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5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Salesforce Ecosystem</a:t>
            </a:r>
            <a:br>
              <a:rPr b="1" i="0" lang="en-IN">
                <a:latin typeface="Inter"/>
                <a:ea typeface="Inter"/>
                <a:cs typeface="Inter"/>
                <a:sym typeface="Inter"/>
              </a:rPr>
            </a:br>
            <a:endParaRPr/>
          </a:p>
        </p:txBody>
      </p:sp>
      <p:sp>
        <p:nvSpPr>
          <p:cNvPr id="301" name="Google Shape;301;p5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Trailhead</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Salesforce’s online learning platform offering courses and certifications to enhance user skills and knowledge.</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Community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A vibrant community of users, developers, and partners who share best practices, solutions, and resources.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Partner Network</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A network of consulting and technology partners that offer specialized services and solution</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5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Use Cases of Salesforce</a:t>
            </a:r>
            <a:br>
              <a:rPr b="1" i="0" lang="en-IN">
                <a:latin typeface="Inter"/>
                <a:ea typeface="Inter"/>
                <a:cs typeface="Inter"/>
                <a:sym typeface="Inter"/>
              </a:rPr>
            </a:br>
            <a:endParaRPr/>
          </a:p>
        </p:txBody>
      </p:sp>
      <p:sp>
        <p:nvSpPr>
          <p:cNvPr id="307" name="Google Shape;307;p51"/>
          <p:cNvSpPr txBox="1"/>
          <p:nvPr>
            <p:ph idx="1" type="body"/>
          </p:nvPr>
        </p:nvSpPr>
        <p:spPr>
          <a:xfrm>
            <a:off x="838200" y="1566041"/>
            <a:ext cx="10515600" cy="4610922"/>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Sales Management</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Track leads, manage customer accounts, and analyze sales performance.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Customer Support</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Manage customer inquiries and support tickets, enhancing customer satisfaction.</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Marketing Campaigns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Automate marketing efforts, segment audiences, and analyze campaign performance.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Analytics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Use analytics tools to gain insights into customer behavior and business performance.</a:t>
            </a:r>
            <a:endParaRPr/>
          </a:p>
          <a:p>
            <a:pPr indent="0" lvl="0" marL="0" rtl="0" algn="l">
              <a:lnSpc>
                <a:spcPct val="90000"/>
              </a:lnSpc>
              <a:spcBef>
                <a:spcPts val="1000"/>
              </a:spcBef>
              <a:spcAft>
                <a:spcPts val="0"/>
              </a:spcAft>
              <a:buClr>
                <a:schemeClr val="dk1"/>
              </a:buClr>
              <a:buSzPct val="100000"/>
              <a:buNone/>
            </a:pPr>
            <a:br>
              <a:rPr lang="en-IN"/>
            </a:b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Types of Colour Codes:</a:t>
            </a:r>
            <a:br>
              <a:rPr b="1" i="0" lang="en-IN">
                <a:latin typeface="Inter"/>
                <a:ea typeface="Inter"/>
                <a:cs typeface="Inter"/>
                <a:sym typeface="Inter"/>
              </a:rPr>
            </a:br>
            <a:endParaRPr/>
          </a:p>
        </p:txBody>
      </p:sp>
      <p:sp>
        <p:nvSpPr>
          <p:cNvPr id="101" name="Google Shape;101;p16"/>
          <p:cNvSpPr txBox="1"/>
          <p:nvPr>
            <p:ph idx="1" type="body"/>
          </p:nvPr>
        </p:nvSpPr>
        <p:spPr>
          <a:xfrm>
            <a:off x="838200" y="1408386"/>
            <a:ext cx="10515600" cy="4768577"/>
          </a:xfrm>
          <a:prstGeom prst="rect">
            <a:avLst/>
          </a:prstGeom>
          <a:noFill/>
          <a:ln>
            <a:noFill/>
          </a:ln>
        </p:spPr>
        <p:txBody>
          <a:bodyPr anchorCtr="0" anchor="t" bIns="45700" lIns="91425" spcFirstLastPara="1" rIns="91425" wrap="square" tIns="45700">
            <a:normAutofit fontScale="850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Hexadecimal (Hex)</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Format</a:t>
            </a:r>
            <a:r>
              <a:rPr b="0" i="0" lang="en-IN">
                <a:solidFill>
                  <a:srgbClr val="374151"/>
                </a:solidFill>
                <a:latin typeface="Inter"/>
                <a:ea typeface="Inter"/>
                <a:cs typeface="Inter"/>
                <a:sym typeface="Inter"/>
              </a:rPr>
              <a:t>: #RRGGBB, where RR, GG, and BB are two-digit hexadecimal numbers representing red, green, and blue components, respectively.</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Example</a:t>
            </a:r>
            <a:r>
              <a:rPr b="0" i="0" lang="en-IN">
                <a:solidFill>
                  <a:srgbClr val="374151"/>
                </a:solidFill>
                <a:latin typeface="Inter"/>
                <a:ea typeface="Inter"/>
                <a:cs typeface="Inter"/>
                <a:sym typeface="Inter"/>
              </a:rPr>
              <a:t>: #FF5733 represents a bright orange-red.</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 Primarily used in web design and CSS (Cascading Style Sheets) to specify colors for backgrounds, text, and other elements.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RGB (Red, Green, Blue)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Format</a:t>
            </a:r>
            <a:r>
              <a:rPr b="0" i="0" lang="en-IN">
                <a:solidFill>
                  <a:srgbClr val="374151"/>
                </a:solidFill>
                <a:latin typeface="Inter"/>
                <a:ea typeface="Inter"/>
                <a:cs typeface="Inter"/>
                <a:sym typeface="Inter"/>
              </a:rPr>
              <a:t>: (R, G, B), where each component is an integer ranging from 0 to 255.</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Example</a:t>
            </a:r>
            <a:r>
              <a:rPr b="0" i="0" lang="en-IN">
                <a:solidFill>
                  <a:srgbClr val="374151"/>
                </a:solidFill>
                <a:latin typeface="Inter"/>
                <a:ea typeface="Inter"/>
                <a:cs typeface="Inter"/>
                <a:sym typeface="Inter"/>
              </a:rPr>
              <a:t>: (255, 87, 51) corresponds to the same bright orange-red as the hex code above.</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 Commonly used in digital displays, including computer monitors and televisions, where colours are created by combining different intensities of red, green, and blue light.</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CMYK (Cyan, Magenta, Yellow, Key/Black)</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Format</a:t>
            </a:r>
            <a:r>
              <a:rPr b="0" i="0" lang="en-IN">
                <a:solidFill>
                  <a:srgbClr val="374151"/>
                </a:solidFill>
                <a:latin typeface="Inter"/>
                <a:ea typeface="Inter"/>
                <a:cs typeface="Inter"/>
                <a:sym typeface="Inter"/>
              </a:rPr>
              <a:t>: (C, M, Y, K), where each component represents a percentage (0-100) of the respective ink used in printing.</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Example</a:t>
            </a:r>
            <a:r>
              <a:rPr b="0" i="0" lang="en-IN">
                <a:solidFill>
                  <a:srgbClr val="374151"/>
                </a:solidFill>
                <a:latin typeface="Inter"/>
                <a:ea typeface="Inter"/>
                <a:cs typeface="Inter"/>
                <a:sym typeface="Inter"/>
              </a:rPr>
              <a:t>: (0, 100, 80, 0) produces a vivid red in print.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Usage</a:t>
            </a:r>
            <a:r>
              <a:rPr b="0" i="0" lang="en-IN">
                <a:solidFill>
                  <a:srgbClr val="374151"/>
                </a:solidFill>
                <a:latin typeface="Inter"/>
                <a:ea typeface="Inter"/>
                <a:cs typeface="Inter"/>
                <a:sym typeface="Inter"/>
              </a:rPr>
              <a:t>: Essential in colour printing, as it reflects how colours are mixed using inks on paper, allowing for a broader colour range than RGB.</a:t>
            </a:r>
            <a:endParaRPr/>
          </a:p>
          <a:p>
            <a:pPr indent="-7747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5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Challenges and Considerations</a:t>
            </a:r>
            <a:br>
              <a:rPr b="1" i="0" lang="en-IN">
                <a:latin typeface="Inter"/>
                <a:ea typeface="Inter"/>
                <a:cs typeface="Inter"/>
                <a:sym typeface="Inter"/>
              </a:rPr>
            </a:br>
            <a:endParaRPr/>
          </a:p>
        </p:txBody>
      </p:sp>
      <p:sp>
        <p:nvSpPr>
          <p:cNvPr id="313" name="Google Shape;313;p5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Cost</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Subscription-based pricing can be a concern for smaller businesses.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Complexity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The platform can be complex, requiring time and resources for proper implementation and customization.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User Adoption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Ensuring user adoption and proficiency can be challenging, necessitating ongoing training and support.</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Data Security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Businesses must ensure compliance with data protection regulations and manage data security effectively.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5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Conclusion</a:t>
            </a:r>
            <a:br>
              <a:rPr b="1" i="0" lang="en-IN">
                <a:latin typeface="Inter"/>
                <a:ea typeface="Inter"/>
                <a:cs typeface="Inter"/>
                <a:sym typeface="Inter"/>
              </a:rPr>
            </a:br>
            <a:endParaRPr/>
          </a:p>
        </p:txBody>
      </p:sp>
      <p:sp>
        <p:nvSpPr>
          <p:cNvPr id="319" name="Google Shape;319;p53"/>
          <p:cNvSpPr txBox="1"/>
          <p:nvPr>
            <p:ph idx="1" type="body"/>
          </p:nvPr>
        </p:nvSpPr>
        <p:spPr>
          <a:xfrm>
            <a:off x="838200" y="1219200"/>
            <a:ext cx="10515600" cy="4957763"/>
          </a:xfrm>
          <a:prstGeom prst="rect">
            <a:avLst/>
          </a:prstGeom>
          <a:noFill/>
          <a:ln>
            <a:noFill/>
          </a:ln>
        </p:spPr>
        <p:txBody>
          <a:bodyPr anchorCtr="0" anchor="t" bIns="45700" lIns="91425" spcFirstLastPara="1" rIns="91425" wrap="square" tIns="45700">
            <a:normAutofit fontScale="850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Significance of Salesforce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Salesforce has transformed how businesses manage customer relationships, offering a comprehensive suite of tools that enhance sales, service, and marketing efforts.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Key Takeaways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Robust Functionality</a:t>
            </a:r>
            <a:r>
              <a:rPr b="0" i="0" lang="en-IN">
                <a:solidFill>
                  <a:srgbClr val="374151"/>
                </a:solidFill>
                <a:latin typeface="Inter"/>
                <a:ea typeface="Inter"/>
                <a:cs typeface="Inter"/>
                <a:sym typeface="Inter"/>
              </a:rPr>
              <a:t>: Salesforce provides a wide range of features that cater to various business needs, from small startups to large enterprises.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Scalability</a:t>
            </a:r>
            <a:r>
              <a:rPr b="0" i="0" lang="en-IN">
                <a:solidFill>
                  <a:srgbClr val="374151"/>
                </a:solidFill>
                <a:latin typeface="Inter"/>
                <a:ea typeface="Inter"/>
                <a:cs typeface="Inter"/>
                <a:sym typeface="Inter"/>
              </a:rPr>
              <a:t>: The platform's flexibility allows businesses to scale operations seamlessly as they grow.</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Data-Driven Decisions</a:t>
            </a:r>
            <a:r>
              <a:rPr b="0" i="0" lang="en-IN">
                <a:solidFill>
                  <a:srgbClr val="374151"/>
                </a:solidFill>
                <a:latin typeface="Inter"/>
                <a:ea typeface="Inter"/>
                <a:cs typeface="Inter"/>
                <a:sym typeface="Inter"/>
              </a:rPr>
              <a:t>: With powerful analytics and reporting tools, organizations can make informed decisions based on real-time data insights.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Future Outlook</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As businesses continue to embrace digital transformation, Salesforce is poised to remain a leader in the CRM space, constantly innovating with AI, automation, and integration capabilities.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Call to Action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Consider exploring Salesforce for your organization to enhance customer engagement, streamline operations, and drive growth. Leverage resources like Trailhead for training and community support to maximize your investment.</a:t>
            </a:r>
            <a:endParaRPr/>
          </a:p>
          <a:p>
            <a:pPr indent="-7747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54"/>
          <p:cNvSpPr txBox="1"/>
          <p:nvPr>
            <p:ph type="title"/>
          </p:nvPr>
        </p:nvSpPr>
        <p:spPr>
          <a:xfrm>
            <a:off x="2614449" y="2256987"/>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b="1" lang="en-IN"/>
              <a:t>TYPES OF SALESFORCE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5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Sales Cloud</a:t>
            </a:r>
            <a:br>
              <a:rPr b="1" i="0" lang="en-IN">
                <a:latin typeface="Inter"/>
                <a:ea typeface="Inter"/>
                <a:cs typeface="Inter"/>
                <a:sym typeface="Inter"/>
              </a:rPr>
            </a:br>
            <a:endParaRPr/>
          </a:p>
        </p:txBody>
      </p:sp>
      <p:sp>
        <p:nvSpPr>
          <p:cNvPr id="330" name="Google Shape;330;p5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Sales Cloud is a comprehensive sales automation tool designed to help sales teams manage leads, opportunities, and customer accounts.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Lead and Opportunity Management: Track potential sales and manage customer interactions.</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Sales Forecasting: Analyze sales data to predict future performance.</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Mobile Access: Sales teams can access data on the go through mobile applications.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Use Case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Ideal for organizations looking to streamline their sales processes and improve conversion rates.</a:t>
            </a:r>
            <a:endParaRPr/>
          </a:p>
          <a:p>
            <a:pPr indent="-228600" lvl="0" marL="228600" rtl="0" algn="l">
              <a:lnSpc>
                <a:spcPct val="90000"/>
              </a:lnSpc>
              <a:spcBef>
                <a:spcPts val="1000"/>
              </a:spcBef>
              <a:spcAft>
                <a:spcPts val="0"/>
              </a:spcAft>
              <a:buClr>
                <a:schemeClr val="dk1"/>
              </a:buClr>
              <a:buSzPct val="100000"/>
              <a:buChar char="•"/>
            </a:pPr>
            <a:br>
              <a:rPr lang="en-IN"/>
            </a:b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Service Cloud</a:t>
            </a:r>
            <a:br>
              <a:rPr b="1" i="0" lang="en-IN">
                <a:latin typeface="Inter"/>
                <a:ea typeface="Inter"/>
                <a:cs typeface="Inter"/>
                <a:sym typeface="Inter"/>
              </a:rPr>
            </a:br>
            <a:endParaRPr/>
          </a:p>
        </p:txBody>
      </p:sp>
      <p:sp>
        <p:nvSpPr>
          <p:cNvPr id="336" name="Google Shape;336;p5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Service Cloud focuses on customer service and support, enabling businesses to provide exceptional customer experiences.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Case Management: Track and resolve customer issues efficiently.</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Knowledge Base: Create a repository of articles and FAQs for self-service support.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Omni-Channel Support: Engage customers through various channels (phone, email, chat, social media).</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Use Case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Perfect for businesses aiming to enhance customer satisfaction and loyalty through effective support.</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Marketing Cloud</a:t>
            </a:r>
            <a:br>
              <a:rPr b="1" i="0" lang="en-IN">
                <a:latin typeface="Inter"/>
                <a:ea typeface="Inter"/>
                <a:cs typeface="Inter"/>
                <a:sym typeface="Inter"/>
              </a:rPr>
            </a:br>
            <a:endParaRPr/>
          </a:p>
        </p:txBody>
      </p:sp>
      <p:sp>
        <p:nvSpPr>
          <p:cNvPr id="342" name="Google Shape;342;p5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Marketing Cloud is a powerful platform for managing marketing campaigns and customer engagement across multiple channels.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Email Marketing: Create and automate personalized email campaigns.</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Customer Journey Mapping: Design and track customer journeys for targeted engagement.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Social Media Marketing: Manage social media interactions and campaigns.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Use Case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Suitable for organizations looking to optimize their marketing strategies and improve customer outreach.</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5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Community Cloud and Other Solutions</a:t>
            </a:r>
            <a:br>
              <a:rPr b="1" i="0" lang="en-IN">
                <a:latin typeface="Inter"/>
                <a:ea typeface="Inter"/>
                <a:cs typeface="Inter"/>
                <a:sym typeface="Inter"/>
              </a:rPr>
            </a:br>
            <a:endParaRPr/>
          </a:p>
        </p:txBody>
      </p:sp>
      <p:sp>
        <p:nvSpPr>
          <p:cNvPr id="348" name="Google Shape;348;p5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Community Cloud</a:t>
            </a:r>
            <a:r>
              <a:rPr b="0" i="0" lang="en-IN">
                <a:solidFill>
                  <a:srgbClr val="374151"/>
                </a:solidFill>
                <a:latin typeface="Inter"/>
                <a:ea typeface="Inter"/>
                <a:cs typeface="Inter"/>
                <a:sym typeface="Inter"/>
              </a:rPr>
              <a:t>: A platform for creating branded online communities for customers, partners, and employees to collaborate and share information.</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Other Salesforce Solutions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Analytics Cloud</a:t>
            </a:r>
            <a:r>
              <a:rPr b="0" i="0" lang="en-IN">
                <a:solidFill>
                  <a:srgbClr val="374151"/>
                </a:solidFill>
                <a:latin typeface="Inter"/>
                <a:ea typeface="Inter"/>
                <a:cs typeface="Inter"/>
                <a:sym typeface="Inter"/>
              </a:rPr>
              <a:t>: Advanced analytics and reporting tools for data-driven decision-making.</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Field Service Lightning</a:t>
            </a:r>
            <a:r>
              <a:rPr b="0" i="0" lang="en-IN">
                <a:solidFill>
                  <a:srgbClr val="374151"/>
                </a:solidFill>
                <a:latin typeface="Inter"/>
                <a:ea typeface="Inter"/>
                <a:cs typeface="Inter"/>
                <a:sym typeface="Inter"/>
              </a:rPr>
              <a:t>: Manage field service operations including scheduling and dispatching.</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Einstein Analytics</a:t>
            </a:r>
            <a:r>
              <a:rPr b="0" i="0" lang="en-IN">
                <a:solidFill>
                  <a:srgbClr val="374151"/>
                </a:solidFill>
                <a:latin typeface="Inter"/>
                <a:ea typeface="Inter"/>
                <a:cs typeface="Inter"/>
                <a:sym typeface="Inter"/>
              </a:rPr>
              <a:t>: AI-powered insights and predictive analytics for enhanced business intelligence.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Use Case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Community Cloud is ideal for businesses wanting to foster collaboration and engagement among stakeholders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9"/>
          <p:cNvSpPr txBox="1"/>
          <p:nvPr>
            <p:ph type="title"/>
          </p:nvPr>
        </p:nvSpPr>
        <p:spPr>
          <a:xfrm>
            <a:off x="3381704" y="2675731"/>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b="1" lang="en-IN" sz="4800"/>
              <a:t>GOOGLE SHEETS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6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What is Google Sheets?</a:t>
            </a:r>
            <a:br>
              <a:rPr b="1" i="0" lang="en-IN">
                <a:latin typeface="Inter"/>
                <a:ea typeface="Inter"/>
                <a:cs typeface="Inter"/>
                <a:sym typeface="Inter"/>
              </a:rPr>
            </a:br>
            <a:endParaRPr/>
          </a:p>
        </p:txBody>
      </p:sp>
      <p:sp>
        <p:nvSpPr>
          <p:cNvPr id="359" name="Google Shape;359;p6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Overview</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Google Sheets is a cloud-based spreadsheet application that is part of Google Workspace (formerly G Suite). It allows users to create, edit, and collaborate on spreadsheets online.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Real-Time Collaboration</a:t>
            </a:r>
            <a:r>
              <a:rPr b="0" i="0" lang="en-IN">
                <a:solidFill>
                  <a:srgbClr val="374151"/>
                </a:solidFill>
                <a:latin typeface="Inter"/>
                <a:ea typeface="Inter"/>
                <a:cs typeface="Inter"/>
                <a:sym typeface="Inter"/>
              </a:rPr>
              <a:t>: Multiple users can work on a sheet simultaneously, with changes visible in real-time.</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Accessibility</a:t>
            </a:r>
            <a:r>
              <a:rPr b="0" i="0" lang="en-IN">
                <a:solidFill>
                  <a:srgbClr val="374151"/>
                </a:solidFill>
                <a:latin typeface="Inter"/>
                <a:ea typeface="Inter"/>
                <a:cs typeface="Inter"/>
                <a:sym typeface="Inter"/>
              </a:rPr>
              <a:t>: Accessible from any device with internet connectivity, including desktops, tablets, and smartphones.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Integration with Google Workspace</a:t>
            </a:r>
            <a:r>
              <a:rPr b="0" i="0" lang="en-IN">
                <a:solidFill>
                  <a:srgbClr val="374151"/>
                </a:solidFill>
                <a:latin typeface="Inter"/>
                <a:ea typeface="Inter"/>
                <a:cs typeface="Inter"/>
                <a:sym typeface="Inter"/>
              </a:rPr>
              <a:t>: Seamlessly integrates with other Google applications like Google Docs, Google Slides, and Google Forms.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Templates and Functions</a:t>
            </a:r>
            <a:r>
              <a:rPr b="0" i="0" lang="en-IN">
                <a:solidFill>
                  <a:srgbClr val="374151"/>
                </a:solidFill>
                <a:latin typeface="Inter"/>
                <a:ea typeface="Inter"/>
                <a:cs typeface="Inter"/>
                <a:sym typeface="Inter"/>
              </a:rPr>
              <a:t>: Offers a variety of templates and built-in functions (e.g., SUM, AVERAGE, VLOOKUP) to facilitate data analysis and organization.</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6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Benefits and Use Cases of Google Sheets</a:t>
            </a:r>
            <a:br>
              <a:rPr b="1" i="0" lang="en-IN">
                <a:latin typeface="Inter"/>
                <a:ea typeface="Inter"/>
                <a:cs typeface="Inter"/>
                <a:sym typeface="Inter"/>
              </a:rPr>
            </a:br>
            <a:endParaRPr/>
          </a:p>
        </p:txBody>
      </p:sp>
      <p:sp>
        <p:nvSpPr>
          <p:cNvPr id="365" name="Google Shape;365;p6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Cost-Effective</a:t>
            </a:r>
            <a:r>
              <a:rPr b="0" i="0" lang="en-IN">
                <a:solidFill>
                  <a:srgbClr val="374151"/>
                </a:solidFill>
                <a:latin typeface="Inter"/>
                <a:ea typeface="Inter"/>
                <a:cs typeface="Inter"/>
                <a:sym typeface="Inter"/>
              </a:rPr>
              <a:t>: Free to use with a Google account, making it accessible for individuals and organizations of all sizes.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Version History</a:t>
            </a:r>
            <a:r>
              <a:rPr b="0" i="0" lang="en-IN">
                <a:solidFill>
                  <a:srgbClr val="374151"/>
                </a:solidFill>
                <a:latin typeface="Inter"/>
                <a:ea typeface="Inter"/>
                <a:cs typeface="Inter"/>
                <a:sym typeface="Inter"/>
              </a:rPr>
              <a:t>: Automatically saves changes and maintains a version history, allowing users to revert to previous versions.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Sharing and Permissions</a:t>
            </a:r>
            <a:r>
              <a:rPr b="0" i="0" lang="en-IN">
                <a:solidFill>
                  <a:srgbClr val="374151"/>
                </a:solidFill>
                <a:latin typeface="Inter"/>
                <a:ea typeface="Inter"/>
                <a:cs typeface="Inter"/>
                <a:sym typeface="Inter"/>
              </a:rPr>
              <a:t>: Users can easily share sheets with others, controlling permissions for viewing or editing.</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Use Cases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Analysis</a:t>
            </a:r>
            <a:r>
              <a:rPr b="0" i="0" lang="en-IN">
                <a:solidFill>
                  <a:srgbClr val="374151"/>
                </a:solidFill>
                <a:latin typeface="Inter"/>
                <a:ea typeface="Inter"/>
                <a:cs typeface="Inter"/>
                <a:sym typeface="Inter"/>
              </a:rPr>
              <a:t>: Ideal for analyzing data through charts, pivot tables, and formulas.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Project Management</a:t>
            </a:r>
            <a:r>
              <a:rPr b="0" i="0" lang="en-IN">
                <a:solidFill>
                  <a:srgbClr val="374151"/>
                </a:solidFill>
                <a:latin typeface="Inter"/>
                <a:ea typeface="Inter"/>
                <a:cs typeface="Inter"/>
                <a:sym typeface="Inter"/>
              </a:rPr>
              <a:t>: Used for tracking project timelines, tasks, and resources.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Budgeting and Financial Tracking</a:t>
            </a:r>
            <a:r>
              <a:rPr b="0" i="0" lang="en-IN">
                <a:solidFill>
                  <a:srgbClr val="374151"/>
                </a:solidFill>
                <a:latin typeface="Inter"/>
                <a:ea typeface="Inter"/>
                <a:cs typeface="Inter"/>
                <a:sym typeface="Inter"/>
              </a:rPr>
              <a:t>: Helps individuals and businesses manage budgets and track expenses.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Surveys and Data Collection</a:t>
            </a:r>
            <a:r>
              <a:rPr b="0" i="0" lang="en-IN">
                <a:solidFill>
                  <a:srgbClr val="374151"/>
                </a:solidFill>
                <a:latin typeface="Inter"/>
                <a:ea typeface="Inter"/>
                <a:cs typeface="Inter"/>
                <a:sym typeface="Inter"/>
              </a:rPr>
              <a:t>: Can be used in conjunction with Google Forms to collect and analyze survey data.</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Colour Code Applications</a:t>
            </a:r>
            <a:br>
              <a:rPr b="1" i="0" lang="en-IN">
                <a:latin typeface="Inter"/>
                <a:ea typeface="Inter"/>
                <a:cs typeface="Inter"/>
                <a:sym typeface="Inter"/>
              </a:rPr>
            </a:br>
            <a:endParaRPr/>
          </a:p>
        </p:txBody>
      </p:sp>
      <p:sp>
        <p:nvSpPr>
          <p:cNvPr id="107" name="Google Shape;107;p17"/>
          <p:cNvSpPr txBox="1"/>
          <p:nvPr>
            <p:ph idx="1" type="body"/>
          </p:nvPr>
        </p:nvSpPr>
        <p:spPr>
          <a:xfrm>
            <a:off x="838200" y="1366345"/>
            <a:ext cx="10515600" cy="481061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Web Design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Designers use hex and RGB codes to create visually cohesive websites. These codes ensure that the colours used in the design remain consistent across different devices and browsers.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Graphic Design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In graphic design, CMYK codes are crucial for preparing files for print. Designers must convert RGB colours to CMYK to ensure that the printed output matches the digital design as closely as possible.</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Safety and Industry</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Colour codes are vital in safety standards and regulations. For example, electrical wiring uses specific colour codes to indicate different voltage levels, and chemical labelling employs colour codes to signify hazards and safety measures.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62"/>
          <p:cNvSpPr txBox="1"/>
          <p:nvPr>
            <p:ph type="title"/>
          </p:nvPr>
        </p:nvSpPr>
        <p:spPr>
          <a:xfrm>
            <a:off x="961697" y="276621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b="1" lang="en-IN"/>
              <a:t>CHARACTERISTICS OF GOOGLE SHEETS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6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Real-Time Collaboration</a:t>
            </a:r>
            <a:br>
              <a:rPr b="1" i="0" lang="en-IN">
                <a:latin typeface="Inter"/>
                <a:ea typeface="Inter"/>
                <a:cs typeface="Inter"/>
                <a:sym typeface="Inter"/>
              </a:rPr>
            </a:br>
            <a:endParaRPr/>
          </a:p>
        </p:txBody>
      </p:sp>
      <p:sp>
        <p:nvSpPr>
          <p:cNvPr id="376" name="Google Shape;376;p6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allows multiple users to work on the same spreadsheet simultaneously.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Live Editing</a:t>
            </a:r>
            <a:r>
              <a:rPr b="0" i="0" lang="en-IN">
                <a:solidFill>
                  <a:srgbClr val="374151"/>
                </a:solidFill>
                <a:latin typeface="Inter"/>
                <a:ea typeface="Inter"/>
                <a:cs typeface="Inter"/>
                <a:sym typeface="Inter"/>
              </a:rPr>
              <a:t>: Changes made by one user are instantly visible to all collaborators.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Commenting</a:t>
            </a:r>
            <a:r>
              <a:rPr b="0" i="0" lang="en-IN">
                <a:solidFill>
                  <a:srgbClr val="374151"/>
                </a:solidFill>
                <a:latin typeface="Inter"/>
                <a:ea typeface="Inter"/>
                <a:cs typeface="Inter"/>
                <a:sym typeface="Inter"/>
              </a:rPr>
              <a:t>: Users can leave comments and suggestions, facilitating communication.</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Version Control</a:t>
            </a:r>
            <a:r>
              <a:rPr b="0" i="0" lang="en-IN">
                <a:solidFill>
                  <a:srgbClr val="374151"/>
                </a:solidFill>
                <a:latin typeface="Inter"/>
                <a:ea typeface="Inter"/>
                <a:cs typeface="Inter"/>
                <a:sym typeface="Inter"/>
              </a:rPr>
              <a:t>: Users can see who made changes and revert to previous versions if needed.</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6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Cloud-Based Accessibility</a:t>
            </a:r>
            <a:br>
              <a:rPr b="1" i="0" lang="en-IN">
                <a:latin typeface="Inter"/>
                <a:ea typeface="Inter"/>
                <a:cs typeface="Inter"/>
                <a:sym typeface="Inter"/>
              </a:rPr>
            </a:br>
            <a:endParaRPr/>
          </a:p>
        </p:txBody>
      </p:sp>
      <p:sp>
        <p:nvSpPr>
          <p:cNvPr id="382" name="Google Shape;382;p6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As a cloud-based application, Google Sheets can be accessed from any device with an internet connection.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Cross-Device Compatibility</a:t>
            </a:r>
            <a:r>
              <a:rPr b="0" i="0" lang="en-IN">
                <a:solidFill>
                  <a:srgbClr val="374151"/>
                </a:solidFill>
                <a:latin typeface="Inter"/>
                <a:ea typeface="Inter"/>
                <a:cs typeface="Inter"/>
                <a:sym typeface="Inter"/>
              </a:rPr>
              <a:t>: Available on desktops, laptops, tablets, and smartphones.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Offline Mode</a:t>
            </a:r>
            <a:r>
              <a:rPr b="0" i="0" lang="en-IN">
                <a:solidFill>
                  <a:srgbClr val="374151"/>
                </a:solidFill>
                <a:latin typeface="Inter"/>
                <a:ea typeface="Inter"/>
                <a:cs typeface="Inter"/>
                <a:sym typeface="Inter"/>
              </a:rPr>
              <a:t>: Users can enable offline access to view and edit sheets without an internet connection.</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Automatic Saving</a:t>
            </a:r>
            <a:r>
              <a:rPr b="0" i="0" lang="en-IN">
                <a:solidFill>
                  <a:srgbClr val="374151"/>
                </a:solidFill>
                <a:latin typeface="Inter"/>
                <a:ea typeface="Inter"/>
                <a:cs typeface="Inter"/>
                <a:sym typeface="Inter"/>
              </a:rPr>
              <a:t>: Changes are saved automatically, reducing the risk of data loss.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6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Integration with Google Workspace</a:t>
            </a:r>
            <a:br>
              <a:rPr b="1" i="0" lang="en-IN">
                <a:latin typeface="Inter"/>
                <a:ea typeface="Inter"/>
                <a:cs typeface="Inter"/>
                <a:sym typeface="Inter"/>
              </a:rPr>
            </a:br>
            <a:endParaRPr/>
          </a:p>
        </p:txBody>
      </p:sp>
      <p:sp>
        <p:nvSpPr>
          <p:cNvPr id="388" name="Google Shape;388;p6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seamlessly integrates with other Google Workspace applications.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Import</a:t>
            </a:r>
            <a:r>
              <a:rPr b="0" i="0" lang="en-IN">
                <a:solidFill>
                  <a:srgbClr val="374151"/>
                </a:solidFill>
                <a:latin typeface="Inter"/>
                <a:ea typeface="Inter"/>
                <a:cs typeface="Inter"/>
                <a:sym typeface="Inter"/>
              </a:rPr>
              <a:t>: Easily import data from Google Forms, Google Docs, and other sources.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Linking with Google Drive</a:t>
            </a:r>
            <a:r>
              <a:rPr b="0" i="0" lang="en-IN">
                <a:solidFill>
                  <a:srgbClr val="374151"/>
                </a:solidFill>
                <a:latin typeface="Inter"/>
                <a:ea typeface="Inter"/>
                <a:cs typeface="Inter"/>
                <a:sym typeface="Inter"/>
              </a:rPr>
              <a:t>: Store and organize sheets within Google Drive for easy access and sharing.</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Collaboration with Other Apps</a:t>
            </a:r>
            <a:r>
              <a:rPr b="0" i="0" lang="en-IN">
                <a:solidFill>
                  <a:srgbClr val="374151"/>
                </a:solidFill>
                <a:latin typeface="Inter"/>
                <a:ea typeface="Inter"/>
                <a:cs typeface="Inter"/>
                <a:sym typeface="Inter"/>
              </a:rPr>
              <a:t>: Share data with Google Slides for presentations or Google Docs for reports.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6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Extensive Functions and Formulas</a:t>
            </a:r>
            <a:br>
              <a:rPr b="1" i="0" lang="en-IN">
                <a:latin typeface="Inter"/>
                <a:ea typeface="Inter"/>
                <a:cs typeface="Inter"/>
                <a:sym typeface="Inter"/>
              </a:rPr>
            </a:br>
            <a:endParaRPr/>
          </a:p>
        </p:txBody>
      </p:sp>
      <p:sp>
        <p:nvSpPr>
          <p:cNvPr id="394" name="Google Shape;394;p6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offers a wide range of built-in functions and formulas to perform calculations and data analysis.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Mathematical Functions</a:t>
            </a:r>
            <a:r>
              <a:rPr b="0" i="0" lang="en-IN">
                <a:solidFill>
                  <a:srgbClr val="374151"/>
                </a:solidFill>
                <a:latin typeface="Inter"/>
                <a:ea typeface="Inter"/>
                <a:cs typeface="Inter"/>
                <a:sym typeface="Inter"/>
              </a:rPr>
              <a:t>: Basic functions like SUM, AVERAGE, and COUNT, as well as complex statistical and financial functions.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Logical Functions</a:t>
            </a:r>
            <a:r>
              <a:rPr b="0" i="0" lang="en-IN">
                <a:solidFill>
                  <a:srgbClr val="374151"/>
                </a:solidFill>
                <a:latin typeface="Inter"/>
                <a:ea typeface="Inter"/>
                <a:cs typeface="Inter"/>
                <a:sym typeface="Inter"/>
              </a:rPr>
              <a:t>: Functions like IF, AND, and OR for conditional calculations.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Array Formulas</a:t>
            </a:r>
            <a:r>
              <a:rPr b="0" i="0" lang="en-IN">
                <a:solidFill>
                  <a:srgbClr val="374151"/>
                </a:solidFill>
                <a:latin typeface="Inter"/>
                <a:ea typeface="Inter"/>
                <a:cs typeface="Inter"/>
                <a:sym typeface="Inter"/>
              </a:rPr>
              <a:t>: Support for array formulas to perform calculations on multiple cells at once.</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6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Data Visualization and Analysis Tools</a:t>
            </a:r>
            <a:br>
              <a:rPr b="1" i="0" lang="en-IN">
                <a:latin typeface="Inter"/>
                <a:ea typeface="Inter"/>
                <a:cs typeface="Inter"/>
                <a:sym typeface="Inter"/>
              </a:rPr>
            </a:br>
            <a:endParaRPr/>
          </a:p>
        </p:txBody>
      </p:sp>
      <p:sp>
        <p:nvSpPr>
          <p:cNvPr id="400" name="Google Shape;400;p6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provides various tools for visualizing and analyzing data effectively.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Charts and Graphs</a:t>
            </a:r>
            <a:r>
              <a:rPr b="0" i="0" lang="en-IN">
                <a:solidFill>
                  <a:srgbClr val="374151"/>
                </a:solidFill>
                <a:latin typeface="Inter"/>
                <a:ea typeface="Inter"/>
                <a:cs typeface="Inter"/>
                <a:sym typeface="Inter"/>
              </a:rPr>
              <a:t>: Create bar charts, line graphs, pie charts, and more to represent data visually.</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Conditional Formatting</a:t>
            </a:r>
            <a:r>
              <a:rPr b="0" i="0" lang="en-IN">
                <a:solidFill>
                  <a:srgbClr val="374151"/>
                </a:solidFill>
                <a:latin typeface="Inter"/>
                <a:ea typeface="Inter"/>
                <a:cs typeface="Inter"/>
                <a:sym typeface="Inter"/>
              </a:rPr>
              <a:t>: Highlight cells based on specific criteria to identify trends and outliers easily.</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Pivot Tables</a:t>
            </a:r>
            <a:r>
              <a:rPr b="0" i="0" lang="en-IN">
                <a:solidFill>
                  <a:srgbClr val="374151"/>
                </a:solidFill>
                <a:latin typeface="Inter"/>
                <a:ea typeface="Inter"/>
                <a:cs typeface="Inter"/>
                <a:sym typeface="Inter"/>
              </a:rPr>
              <a:t>: Summarize and analyze large datasets efficiently, allowing users to extract meaningful insights.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6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Add-Ons and Extensions</a:t>
            </a:r>
            <a:br>
              <a:rPr b="1" i="0" lang="en-IN">
                <a:latin typeface="Inter"/>
                <a:ea typeface="Inter"/>
                <a:cs typeface="Inter"/>
                <a:sym typeface="Inter"/>
              </a:rPr>
            </a:br>
            <a:endParaRPr/>
          </a:p>
        </p:txBody>
      </p:sp>
      <p:sp>
        <p:nvSpPr>
          <p:cNvPr id="406" name="Google Shape;406;p68"/>
          <p:cNvSpPr txBox="1"/>
          <p:nvPr>
            <p:ph idx="1" type="body"/>
          </p:nvPr>
        </p:nvSpPr>
        <p:spPr>
          <a:xfrm>
            <a:off x="722586" y="1804604"/>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supports a wide range of add-ons and extensions to enhance functionality.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Marketplace Access</a:t>
            </a:r>
            <a:r>
              <a:rPr b="0" i="0" lang="en-IN">
                <a:solidFill>
                  <a:srgbClr val="374151"/>
                </a:solidFill>
                <a:latin typeface="Inter"/>
                <a:ea typeface="Inter"/>
                <a:cs typeface="Inter"/>
                <a:sym typeface="Inter"/>
              </a:rPr>
              <a:t>: Users can access the Google Workspace Marketplace to find add-ons for various tasks.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Custom Functions</a:t>
            </a:r>
            <a:r>
              <a:rPr b="0" i="0" lang="en-IN">
                <a:solidFill>
                  <a:srgbClr val="374151"/>
                </a:solidFill>
                <a:latin typeface="Inter"/>
                <a:ea typeface="Inter"/>
                <a:cs typeface="Inter"/>
                <a:sym typeface="Inter"/>
              </a:rPr>
              <a:t>: Add-ons can introduce new functions and capabilities tailored to specific needs.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Automation Tools</a:t>
            </a:r>
            <a:r>
              <a:rPr b="0" i="0" lang="en-IN">
                <a:solidFill>
                  <a:srgbClr val="374151"/>
                </a:solidFill>
                <a:latin typeface="Inter"/>
                <a:ea typeface="Inter"/>
                <a:cs typeface="Inter"/>
                <a:sym typeface="Inter"/>
              </a:rPr>
              <a:t>: Integrate with tools like Zapier or Automate.io to automate workflows and data processing.</a:t>
            </a:r>
            <a:endParaRPr/>
          </a:p>
          <a:p>
            <a:pPr indent="0" lvl="0" marL="0" rtl="0" algn="l">
              <a:lnSpc>
                <a:spcPct val="90000"/>
              </a:lnSpc>
              <a:spcBef>
                <a:spcPts val="1000"/>
              </a:spcBef>
              <a:spcAft>
                <a:spcPts val="0"/>
              </a:spcAft>
              <a:buClr>
                <a:schemeClr val="dk1"/>
              </a:buClr>
              <a:buSzPts val="2800"/>
              <a:buNone/>
            </a:pPr>
            <a:r>
              <a:t/>
            </a:r>
            <a:endParaRPr b="1" i="0">
              <a:latin typeface="Inter"/>
              <a:ea typeface="Inter"/>
              <a:cs typeface="Inter"/>
              <a:sym typeface="Inte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6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Data Validation and Protection</a:t>
            </a:r>
            <a:br>
              <a:rPr b="1" i="0" lang="en-IN">
                <a:latin typeface="Inter"/>
                <a:ea typeface="Inter"/>
                <a:cs typeface="Inter"/>
                <a:sym typeface="Inter"/>
              </a:rPr>
            </a:br>
            <a:endParaRPr/>
          </a:p>
        </p:txBody>
      </p:sp>
      <p:sp>
        <p:nvSpPr>
          <p:cNvPr id="412" name="Google Shape;412;p6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provides tools for ensuring data integrity and security.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Validation</a:t>
            </a:r>
            <a:r>
              <a:rPr b="0" i="0" lang="en-IN">
                <a:solidFill>
                  <a:srgbClr val="374151"/>
                </a:solidFill>
                <a:latin typeface="Inter"/>
                <a:ea typeface="Inter"/>
                <a:cs typeface="Inter"/>
                <a:sym typeface="Inter"/>
              </a:rPr>
              <a:t>: Set rules for cell entries (e.g., dropdown lists, number ranges) to ensure correct data input.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Protected Ranges</a:t>
            </a:r>
            <a:r>
              <a:rPr b="0" i="0" lang="en-IN">
                <a:solidFill>
                  <a:srgbClr val="374151"/>
                </a:solidFill>
                <a:latin typeface="Inter"/>
                <a:ea typeface="Inter"/>
                <a:cs typeface="Inter"/>
                <a:sym typeface="Inter"/>
              </a:rPr>
              <a:t>: Protect specific cells or ranges to prevent unauthorized editing.</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User Permissions</a:t>
            </a:r>
            <a:r>
              <a:rPr b="0" i="0" lang="en-IN">
                <a:solidFill>
                  <a:srgbClr val="374151"/>
                </a:solidFill>
                <a:latin typeface="Inter"/>
                <a:ea typeface="Inter"/>
                <a:cs typeface="Inter"/>
                <a:sym typeface="Inter"/>
              </a:rPr>
              <a:t>: Control who can view or edit the sheet, enhancing security for sensitive data.</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7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Customizable Templates</a:t>
            </a:r>
            <a:br>
              <a:rPr b="1" i="0" lang="en-IN">
                <a:latin typeface="Inter"/>
                <a:ea typeface="Inter"/>
                <a:cs typeface="Inter"/>
                <a:sym typeface="Inter"/>
              </a:rPr>
            </a:br>
            <a:endParaRPr/>
          </a:p>
        </p:txBody>
      </p:sp>
      <p:sp>
        <p:nvSpPr>
          <p:cNvPr id="418" name="Google Shape;418;p7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offers a variety of customizable templates for different use cases.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Pre-Built Templates</a:t>
            </a:r>
            <a:r>
              <a:rPr b="0" i="0" lang="en-IN">
                <a:solidFill>
                  <a:srgbClr val="374151"/>
                </a:solidFill>
                <a:latin typeface="Inter"/>
                <a:ea typeface="Inter"/>
                <a:cs typeface="Inter"/>
                <a:sym typeface="Inter"/>
              </a:rPr>
              <a:t>: Users can choose from templates for budgets, project tracking, invoices, and more.</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Customization Options</a:t>
            </a:r>
            <a:r>
              <a:rPr b="0" i="0" lang="en-IN">
                <a:solidFill>
                  <a:srgbClr val="374151"/>
                </a:solidFill>
                <a:latin typeface="Inter"/>
                <a:ea typeface="Inter"/>
                <a:cs typeface="Inter"/>
                <a:sym typeface="Inter"/>
              </a:rPr>
              <a:t>: Easily modify templates to fit specific needs and branding.</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Template Sharing</a:t>
            </a:r>
            <a:r>
              <a:rPr b="0" i="0" lang="en-IN">
                <a:solidFill>
                  <a:srgbClr val="374151"/>
                </a:solidFill>
                <a:latin typeface="Inter"/>
                <a:ea typeface="Inter"/>
                <a:cs typeface="Inter"/>
                <a:sym typeface="Inter"/>
              </a:rPr>
              <a:t>: Share customized templates with team members or the public for collaborative use.</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7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Integration with Third-Party Applications</a:t>
            </a:r>
            <a:br>
              <a:rPr b="1" i="0" lang="en-IN">
                <a:latin typeface="Inter"/>
                <a:ea typeface="Inter"/>
                <a:cs typeface="Inter"/>
                <a:sym typeface="Inter"/>
              </a:rPr>
            </a:br>
            <a:endParaRPr/>
          </a:p>
        </p:txBody>
      </p:sp>
      <p:sp>
        <p:nvSpPr>
          <p:cNvPr id="424" name="Google Shape;424;p7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can be integrated with various third-party applications for enhanced functionality.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CRM and Marketing Tools</a:t>
            </a:r>
            <a:r>
              <a:rPr b="0" i="0" lang="en-IN">
                <a:solidFill>
                  <a:srgbClr val="374151"/>
                </a:solidFill>
                <a:latin typeface="Inter"/>
                <a:ea typeface="Inter"/>
                <a:cs typeface="Inter"/>
                <a:sym typeface="Inter"/>
              </a:rPr>
              <a:t>: Integrate with platforms like Salesforce, HubSpot, or Mailchimp for streamlined data management.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Import/Export</a:t>
            </a:r>
            <a:r>
              <a:rPr b="0" i="0" lang="en-IN">
                <a:solidFill>
                  <a:srgbClr val="374151"/>
                </a:solidFill>
                <a:latin typeface="Inter"/>
                <a:ea typeface="Inter"/>
                <a:cs typeface="Inter"/>
                <a:sym typeface="Inter"/>
              </a:rPr>
              <a:t>: Easily import data from or export to other applications, such as Microsoft Excel or CSV files.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API Access</a:t>
            </a:r>
            <a:r>
              <a:rPr b="0" i="0" lang="en-IN">
                <a:solidFill>
                  <a:srgbClr val="374151"/>
                </a:solidFill>
                <a:latin typeface="Inter"/>
                <a:ea typeface="Inter"/>
                <a:cs typeface="Inter"/>
                <a:sym typeface="Inter"/>
              </a:rPr>
              <a:t>: Developers can use Google Sheets API to create custom applications and automate data workflows.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Colour Psychology and Branding</a:t>
            </a:r>
            <a:br>
              <a:rPr b="1" i="0" lang="en-IN">
                <a:latin typeface="Inter"/>
                <a:ea typeface="Inter"/>
                <a:cs typeface="Inter"/>
                <a:sym typeface="Inter"/>
              </a:rPr>
            </a:br>
            <a:endParaRPr/>
          </a:p>
        </p:txBody>
      </p:sp>
      <p:sp>
        <p:nvSpPr>
          <p:cNvPr id="113" name="Google Shape;113;p18"/>
          <p:cNvSpPr txBox="1"/>
          <p:nvPr>
            <p:ph idx="1" type="body"/>
          </p:nvPr>
        </p:nvSpPr>
        <p:spPr>
          <a:xfrm>
            <a:off x="838200" y="1397876"/>
            <a:ext cx="10515600" cy="4779087"/>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Colour Meaning</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Colours evoke emotions and associations that can influence perceptions and behaviours. For instance:</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Blue</a:t>
            </a:r>
            <a:r>
              <a:rPr b="0" i="0" lang="en-IN">
                <a:solidFill>
                  <a:srgbClr val="374151"/>
                </a:solidFill>
                <a:latin typeface="Inter"/>
                <a:ea typeface="Inter"/>
                <a:cs typeface="Inter"/>
                <a:sym typeface="Inter"/>
              </a:rPr>
              <a:t>: Often associated with trust, calmness, and professionalism. Commonly used by financial institutions.</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Red</a:t>
            </a:r>
            <a:r>
              <a:rPr b="0" i="0" lang="en-IN">
                <a:solidFill>
                  <a:srgbClr val="374151"/>
                </a:solidFill>
                <a:latin typeface="Inter"/>
                <a:ea typeface="Inter"/>
                <a:cs typeface="Inter"/>
                <a:sym typeface="Inter"/>
              </a:rPr>
              <a:t>: Evokes feelings of passion, energy, and urgency. Frequently used in sales and food industries to stimulate appetite.</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Green</a:t>
            </a:r>
            <a:r>
              <a:rPr b="0" i="0" lang="en-IN">
                <a:solidFill>
                  <a:srgbClr val="374151"/>
                </a:solidFill>
                <a:latin typeface="Inter"/>
                <a:ea typeface="Inter"/>
                <a:cs typeface="Inter"/>
                <a:sym typeface="Inter"/>
              </a:rPr>
              <a:t>: Represents growth, health, and tranquility. Popular in environmental and wellness brands.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Branding</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Companies strategically choose colour codes to create a recognizable brand identity. For example:</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Coca-Cola</a:t>
            </a:r>
            <a:r>
              <a:rPr b="0" i="0" lang="en-IN">
                <a:solidFill>
                  <a:srgbClr val="374151"/>
                </a:solidFill>
                <a:latin typeface="Inter"/>
                <a:ea typeface="Inter"/>
                <a:cs typeface="Inter"/>
                <a:sym typeface="Inter"/>
              </a:rPr>
              <a:t> uses a vibrant red to evoke excitement and energy.</a:t>
            </a:r>
            <a:endParaRPr/>
          </a:p>
          <a:p>
            <a:pPr indent="-228600" lvl="2" marL="114300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Facebook</a:t>
            </a:r>
            <a:r>
              <a:rPr b="0" i="0" lang="en-IN">
                <a:solidFill>
                  <a:srgbClr val="374151"/>
                </a:solidFill>
                <a:latin typeface="Inter"/>
                <a:ea typeface="Inter"/>
                <a:cs typeface="Inter"/>
                <a:sym typeface="Inter"/>
              </a:rPr>
              <a:t> utilizes blue to convey trust and reliability.</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Consistent use of colour codes in branding helps consumers easily identify and connect with a brand.</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7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Use Cases in Different Industries</a:t>
            </a:r>
            <a:br>
              <a:rPr b="1" i="0" lang="en-IN">
                <a:latin typeface="Inter"/>
                <a:ea typeface="Inter"/>
                <a:cs typeface="Inter"/>
                <a:sym typeface="Inter"/>
              </a:rPr>
            </a:br>
            <a:endParaRPr/>
          </a:p>
        </p:txBody>
      </p:sp>
      <p:sp>
        <p:nvSpPr>
          <p:cNvPr id="430" name="Google Shape;430;p7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is versatile and can be utilized across various industries for different purposes.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Key Features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Finance</a:t>
            </a:r>
            <a:r>
              <a:rPr b="0" i="0" lang="en-IN">
                <a:solidFill>
                  <a:srgbClr val="374151"/>
                </a:solidFill>
                <a:latin typeface="Inter"/>
                <a:ea typeface="Inter"/>
                <a:cs typeface="Inter"/>
                <a:sym typeface="Inter"/>
              </a:rPr>
              <a:t>: Budget tracking, financial reporting, and forecasting.</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Education</a:t>
            </a:r>
            <a:r>
              <a:rPr b="0" i="0" lang="en-IN">
                <a:solidFill>
                  <a:srgbClr val="374151"/>
                </a:solidFill>
                <a:latin typeface="Inter"/>
                <a:ea typeface="Inter"/>
                <a:cs typeface="Inter"/>
                <a:sym typeface="Inter"/>
              </a:rPr>
              <a:t>: Grade tracking, attendance sheets, and collaborative projects.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Healthcare</a:t>
            </a:r>
            <a:r>
              <a:rPr b="0" i="0" lang="en-IN">
                <a:solidFill>
                  <a:srgbClr val="374151"/>
                </a:solidFill>
                <a:latin typeface="Inter"/>
                <a:ea typeface="Inter"/>
                <a:cs typeface="Inter"/>
                <a:sym typeface="Inter"/>
              </a:rPr>
              <a:t>: Patient management, appointment scheduling, and data analysis.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Marketing</a:t>
            </a:r>
            <a:r>
              <a:rPr b="0" i="0" lang="en-IN">
                <a:solidFill>
                  <a:srgbClr val="374151"/>
                </a:solidFill>
                <a:latin typeface="Inter"/>
                <a:ea typeface="Inter"/>
                <a:cs typeface="Inter"/>
                <a:sym typeface="Inter"/>
              </a:rPr>
              <a:t>: Campaign tracking, lead management, and performance analysis.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73"/>
          <p:cNvSpPr txBox="1"/>
          <p:nvPr>
            <p:ph type="title"/>
          </p:nvPr>
        </p:nvSpPr>
        <p:spPr>
          <a:xfrm>
            <a:off x="1676400" y="276621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b="1" lang="en-IN"/>
              <a:t>ADVANTAGES OF GOOGLE SHEETS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7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Cost-Effective Solution</a:t>
            </a:r>
            <a:br>
              <a:rPr b="1" i="0" lang="en-IN">
                <a:latin typeface="Inter"/>
                <a:ea typeface="Inter"/>
                <a:cs typeface="Inter"/>
                <a:sym typeface="Inter"/>
              </a:rPr>
            </a:br>
            <a:endParaRPr/>
          </a:p>
        </p:txBody>
      </p:sp>
      <p:sp>
        <p:nvSpPr>
          <p:cNvPr id="441" name="Google Shape;441;p7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is free to use with a Google account, making it accessible for individuals and businesses of all sizes.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No Software Purchase</a:t>
            </a:r>
            <a:r>
              <a:rPr b="0" i="0" lang="en-IN">
                <a:solidFill>
                  <a:srgbClr val="374151"/>
                </a:solidFill>
                <a:latin typeface="Inter"/>
                <a:ea typeface="Inter"/>
                <a:cs typeface="Inter"/>
                <a:sym typeface="Inter"/>
              </a:rPr>
              <a:t>: Unlike traditional spreadsheet software that often requires a one-time purchase or subscription, Google Sheets is completely free.</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Ideal for Startups</a:t>
            </a:r>
            <a:r>
              <a:rPr b="0" i="0" lang="en-IN">
                <a:solidFill>
                  <a:srgbClr val="374151"/>
                </a:solidFill>
                <a:latin typeface="Inter"/>
                <a:ea typeface="Inter"/>
                <a:cs typeface="Inter"/>
                <a:sym typeface="Inter"/>
              </a:rPr>
              <a:t>: Startups and small businesses can leverage powerful spreadsheet capabilities without incurring costs, allowing them to allocate resources elsewhere.</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Educational Use</a:t>
            </a:r>
            <a:r>
              <a:rPr b="0" i="0" lang="en-IN">
                <a:solidFill>
                  <a:srgbClr val="374151"/>
                </a:solidFill>
                <a:latin typeface="Inter"/>
                <a:ea typeface="Inter"/>
                <a:cs typeface="Inter"/>
                <a:sym typeface="Inter"/>
              </a:rPr>
              <a:t>: Schools and educational institutions can use Google Sheets without licensing fees, promoting learning and collaboration among students.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7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Real-Time Collaboration</a:t>
            </a:r>
            <a:br>
              <a:rPr b="1" i="0" lang="en-IN">
                <a:latin typeface="Inter"/>
                <a:ea typeface="Inter"/>
                <a:cs typeface="Inter"/>
                <a:sym typeface="Inter"/>
              </a:rPr>
            </a:br>
            <a:endParaRPr/>
          </a:p>
        </p:txBody>
      </p:sp>
      <p:sp>
        <p:nvSpPr>
          <p:cNvPr id="447" name="Google Shape;447;p7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Multiple users can work on a spreadsheet simultaneously, enhancing teamwork and productivity.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Instant Updates</a:t>
            </a:r>
            <a:r>
              <a:rPr b="0" i="0" lang="en-IN">
                <a:solidFill>
                  <a:srgbClr val="374151"/>
                </a:solidFill>
                <a:latin typeface="Inter"/>
                <a:ea typeface="Inter"/>
                <a:cs typeface="Inter"/>
                <a:sym typeface="Inter"/>
              </a:rPr>
              <a:t>: Changes made by one user are immediately visible to others, facilitating smoother collaboration.</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Commenting and Tagging</a:t>
            </a:r>
            <a:r>
              <a:rPr b="0" i="0" lang="en-IN">
                <a:solidFill>
                  <a:srgbClr val="374151"/>
                </a:solidFill>
                <a:latin typeface="Inter"/>
                <a:ea typeface="Inter"/>
                <a:cs typeface="Inter"/>
                <a:sym typeface="Inter"/>
              </a:rPr>
              <a:t>: Users can leave comments and tag others for feedback, ensuring clear communication within the document.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Remote Work Friendly</a:t>
            </a:r>
            <a:r>
              <a:rPr b="0" i="0" lang="en-IN">
                <a:solidFill>
                  <a:srgbClr val="374151"/>
                </a:solidFill>
                <a:latin typeface="Inter"/>
                <a:ea typeface="Inter"/>
                <a:cs typeface="Inter"/>
                <a:sym typeface="Inter"/>
              </a:rPr>
              <a:t>: Supports remote teams by allowing seamless collaboration from different locations, making it easier to work together on projects.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7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Cloud-Based Accessibility</a:t>
            </a:r>
            <a:br>
              <a:rPr b="1" i="0" lang="en-IN">
                <a:latin typeface="Inter"/>
                <a:ea typeface="Inter"/>
                <a:cs typeface="Inter"/>
                <a:sym typeface="Inter"/>
              </a:rPr>
            </a:br>
            <a:endParaRPr/>
          </a:p>
        </p:txBody>
      </p:sp>
      <p:sp>
        <p:nvSpPr>
          <p:cNvPr id="453" name="Google Shape;453;p7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Accessible from any device with an internet connection, including computers, tablets, and smartphones.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Work from Anywhere</a:t>
            </a:r>
            <a:r>
              <a:rPr b="0" i="0" lang="en-IN">
                <a:solidFill>
                  <a:srgbClr val="374151"/>
                </a:solidFill>
                <a:latin typeface="Inter"/>
                <a:ea typeface="Inter"/>
                <a:cs typeface="Inter"/>
                <a:sym typeface="Inter"/>
              </a:rPr>
              <a:t>: Users can access their spreadsheets from any location, whether at home, in the office, or on the go.</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Cross-Device Syncing</a:t>
            </a:r>
            <a:r>
              <a:rPr b="0" i="0" lang="en-IN">
                <a:solidFill>
                  <a:srgbClr val="374151"/>
                </a:solidFill>
                <a:latin typeface="Inter"/>
                <a:ea typeface="Inter"/>
                <a:cs typeface="Inter"/>
                <a:sym typeface="Inter"/>
              </a:rPr>
              <a:t>: Changes made on one device sync automatically across all devices, ensuring users always have the latest version.</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No Installation Required</a:t>
            </a:r>
            <a:r>
              <a:rPr b="0" i="0" lang="en-IN">
                <a:solidFill>
                  <a:srgbClr val="374151"/>
                </a:solidFill>
                <a:latin typeface="Inter"/>
                <a:ea typeface="Inter"/>
                <a:cs typeface="Inter"/>
                <a:sym typeface="Inter"/>
              </a:rPr>
              <a:t>: Users can start using Google Sheets without needing to install software, making it convenient and user-friendly.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7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Automatic Saving and Version Contro</a:t>
            </a:r>
            <a:br>
              <a:rPr b="1" i="0" lang="en-IN">
                <a:latin typeface="Inter"/>
                <a:ea typeface="Inter"/>
                <a:cs typeface="Inter"/>
                <a:sym typeface="Inter"/>
              </a:rPr>
            </a:br>
            <a:endParaRPr/>
          </a:p>
        </p:txBody>
      </p:sp>
      <p:sp>
        <p:nvSpPr>
          <p:cNvPr id="459" name="Google Shape;459;p7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automatically saves changes in real-time and maintains a version history.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Loss Prevention</a:t>
            </a:r>
            <a:r>
              <a:rPr b="0" i="0" lang="en-IN">
                <a:solidFill>
                  <a:srgbClr val="374151"/>
                </a:solidFill>
                <a:latin typeface="Inter"/>
                <a:ea typeface="Inter"/>
                <a:cs typeface="Inter"/>
                <a:sym typeface="Inter"/>
              </a:rPr>
              <a:t>: Automatic saving means users do not have to worry about losing their work due to crashes or power outages.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Version History</a:t>
            </a:r>
            <a:r>
              <a:rPr b="0" i="0" lang="en-IN">
                <a:solidFill>
                  <a:srgbClr val="374151"/>
                </a:solidFill>
                <a:latin typeface="Inter"/>
                <a:ea typeface="Inter"/>
                <a:cs typeface="Inter"/>
                <a:sym typeface="Inter"/>
              </a:rPr>
              <a:t>: Users can view and restore previous versions of the spreadsheet, providing peace of mind and the ability to recover from mistakes.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Audit Trail</a:t>
            </a:r>
            <a:r>
              <a:rPr b="0" i="0" lang="en-IN">
                <a:solidFill>
                  <a:srgbClr val="374151"/>
                </a:solidFill>
                <a:latin typeface="Inter"/>
                <a:ea typeface="Inter"/>
                <a:cs typeface="Inter"/>
                <a:sym typeface="Inter"/>
              </a:rPr>
              <a:t>: The version history feature allows users to track changes and see who made edits, which is useful for accountability in collaborative environments.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7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Integration with Google Workspace</a:t>
            </a:r>
            <a:br>
              <a:rPr b="1" i="0" lang="en-IN">
                <a:latin typeface="Inter"/>
                <a:ea typeface="Inter"/>
                <a:cs typeface="Inter"/>
                <a:sym typeface="Inter"/>
              </a:rPr>
            </a:br>
            <a:endParaRPr/>
          </a:p>
        </p:txBody>
      </p:sp>
      <p:sp>
        <p:nvSpPr>
          <p:cNvPr id="465" name="Google Shape;465;p7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Seamlessly integrates with other Google applications like Docs, Slides, and Forms.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Streamlined Workflows</a:t>
            </a:r>
            <a:r>
              <a:rPr b="0" i="0" lang="en-IN">
                <a:solidFill>
                  <a:srgbClr val="374151"/>
                </a:solidFill>
                <a:latin typeface="Inter"/>
                <a:ea typeface="Inter"/>
                <a:cs typeface="Inter"/>
                <a:sym typeface="Inter"/>
              </a:rPr>
              <a:t>: Users can easily link data from Google Forms to Sheets for real-time data collection and analysis.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Enhanced Presentations</a:t>
            </a:r>
            <a:r>
              <a:rPr b="0" i="0" lang="en-IN">
                <a:solidFill>
                  <a:srgbClr val="374151"/>
                </a:solidFill>
                <a:latin typeface="Inter"/>
                <a:ea typeface="Inter"/>
                <a:cs typeface="Inter"/>
                <a:sym typeface="Inter"/>
              </a:rPr>
              <a:t>: Data visualizations created in Sheets can be directly imported into Google Slides for presentations, ensuring consistency and accuracy.</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Collaborative Documents</a:t>
            </a:r>
            <a:r>
              <a:rPr b="0" i="0" lang="en-IN">
                <a:solidFill>
                  <a:srgbClr val="374151"/>
                </a:solidFill>
                <a:latin typeface="Inter"/>
                <a:ea typeface="Inter"/>
                <a:cs typeface="Inter"/>
                <a:sym typeface="Inter"/>
              </a:rPr>
              <a:t>: Users can create a comprehensive project plan in Sheets and link it to a Google Doc for detailed reports, enhancing overall project management.</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7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Extensive Functions and Formulas</a:t>
            </a:r>
            <a:br>
              <a:rPr b="1" i="0" lang="en-IN">
                <a:latin typeface="Inter"/>
                <a:ea typeface="Inter"/>
                <a:cs typeface="Inter"/>
                <a:sym typeface="Inter"/>
              </a:rPr>
            </a:br>
            <a:endParaRPr/>
          </a:p>
        </p:txBody>
      </p:sp>
      <p:sp>
        <p:nvSpPr>
          <p:cNvPr id="471" name="Google Shape;471;p7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Offers a wide range of built-in functions and formulas for calculations and data analysis.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Diverse Functionality</a:t>
            </a:r>
            <a:r>
              <a:rPr b="0" i="0" lang="en-IN">
                <a:solidFill>
                  <a:srgbClr val="374151"/>
                </a:solidFill>
                <a:latin typeface="Inter"/>
                <a:ea typeface="Inter"/>
                <a:cs typeface="Inter"/>
                <a:sym typeface="Inter"/>
              </a:rPr>
              <a:t>: Users can perform everything from basic arithmetic to complex statistical analyses using functions like VLOOKUP, INDEX, and MATCH.</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Automated Calculations</a:t>
            </a:r>
            <a:r>
              <a:rPr b="0" i="0" lang="en-IN">
                <a:solidFill>
                  <a:srgbClr val="374151"/>
                </a:solidFill>
                <a:latin typeface="Inter"/>
                <a:ea typeface="Inter"/>
                <a:cs typeface="Inter"/>
                <a:sym typeface="Inter"/>
              </a:rPr>
              <a:t>: Formulas can be set up to automatically calculate totals, averages, and other metrics, reducing manual work.</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Custom Functions</a:t>
            </a:r>
            <a:r>
              <a:rPr b="0" i="0" lang="en-IN">
                <a:solidFill>
                  <a:srgbClr val="374151"/>
                </a:solidFill>
                <a:latin typeface="Inter"/>
                <a:ea typeface="Inter"/>
                <a:cs typeface="Inter"/>
                <a:sym typeface="Inter"/>
              </a:rPr>
              <a:t>: Users with coding skills can create custom functions using Google Apps Script to tailor calculations to specific needs.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8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Data Visualization Tools</a:t>
            </a:r>
            <a:br>
              <a:rPr b="1" i="0" lang="en-IN">
                <a:latin typeface="Inter"/>
                <a:ea typeface="Inter"/>
                <a:cs typeface="Inter"/>
                <a:sym typeface="Inter"/>
              </a:rPr>
            </a:br>
            <a:endParaRPr/>
          </a:p>
        </p:txBody>
      </p:sp>
      <p:sp>
        <p:nvSpPr>
          <p:cNvPr id="477" name="Google Shape;477;p8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Provides various tools for visualizing data, including charts, graphs, and conditional formatting.</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Variety of Chart Types</a:t>
            </a:r>
            <a:r>
              <a:rPr b="0" i="0" lang="en-IN">
                <a:solidFill>
                  <a:srgbClr val="374151"/>
                </a:solidFill>
                <a:latin typeface="Inter"/>
                <a:ea typeface="Inter"/>
                <a:cs typeface="Inter"/>
                <a:sym typeface="Inter"/>
              </a:rPr>
              <a:t>: Users can create line graphs, bar charts, pie charts, and more to represent data visually, making it easier to identify trends.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Conditional Formatting</a:t>
            </a:r>
            <a:r>
              <a:rPr b="0" i="0" lang="en-IN">
                <a:solidFill>
                  <a:srgbClr val="374151"/>
                </a:solidFill>
                <a:latin typeface="Inter"/>
                <a:ea typeface="Inter"/>
                <a:cs typeface="Inter"/>
                <a:sym typeface="Inter"/>
              </a:rPr>
              <a:t>: This feature allows users to highlight cells based on specific criteria (e.g., sales above a certain amount), helping to quickly identify important data points.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Interactive Dashboards</a:t>
            </a:r>
            <a:r>
              <a:rPr b="0" i="0" lang="en-IN">
                <a:solidFill>
                  <a:srgbClr val="374151"/>
                </a:solidFill>
                <a:latin typeface="Inter"/>
                <a:ea typeface="Inter"/>
                <a:cs typeface="Inter"/>
                <a:sym typeface="Inter"/>
              </a:rPr>
              <a:t>: Users can create dynamic dashboards that update automatically as data changes, providing real-time insights into performance metrics.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8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Add-Ons and Customization</a:t>
            </a:r>
            <a:br>
              <a:rPr b="1" i="0" lang="en-IN">
                <a:latin typeface="Inter"/>
                <a:ea typeface="Inter"/>
                <a:cs typeface="Inter"/>
                <a:sym typeface="Inter"/>
              </a:rPr>
            </a:br>
            <a:endParaRPr/>
          </a:p>
        </p:txBody>
      </p:sp>
      <p:sp>
        <p:nvSpPr>
          <p:cNvPr id="483" name="Google Shape;483;p8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Supports a variety of add-ons and extensions to enhance functionality.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Google Workspace Marketplace</a:t>
            </a:r>
            <a:r>
              <a:rPr b="0" i="0" lang="en-IN">
                <a:solidFill>
                  <a:srgbClr val="374151"/>
                </a:solidFill>
                <a:latin typeface="Inter"/>
                <a:ea typeface="Inter"/>
                <a:cs typeface="Inter"/>
                <a:sym typeface="Inter"/>
              </a:rPr>
              <a:t>: Users can browse and install add-ons that extend Sheets' capabilities, such as project management tools, data analysis software, and more.</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Custom Templates</a:t>
            </a:r>
            <a:r>
              <a:rPr b="0" i="0" lang="en-IN">
                <a:solidFill>
                  <a:srgbClr val="374151"/>
                </a:solidFill>
                <a:latin typeface="Inter"/>
                <a:ea typeface="Inter"/>
                <a:cs typeface="Inter"/>
                <a:sym typeface="Inter"/>
              </a:rPr>
              <a:t>: Users can create or download templates for specific tasks (e.g., budgeting, invoicing) to save time and streamline processes.</a:t>
            </a:r>
            <a:endParaRPr/>
          </a:p>
          <a:p>
            <a:pPr indent="0" lvl="0" marL="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ph type="title"/>
          </p:nvPr>
        </p:nvSpPr>
        <p:spPr>
          <a:xfrm>
            <a:off x="838200" y="1027276"/>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Conclusion</a:t>
            </a:r>
            <a:br>
              <a:rPr b="1" i="0" lang="en-IN">
                <a:latin typeface="Inter"/>
                <a:ea typeface="Inter"/>
                <a:cs typeface="Inter"/>
                <a:sym typeface="Inter"/>
              </a:rPr>
            </a:br>
            <a:br>
              <a:rPr b="0" i="0" lang="en-IN">
                <a:solidFill>
                  <a:srgbClr val="374151"/>
                </a:solidFill>
                <a:latin typeface="Inter"/>
                <a:ea typeface="Inter"/>
                <a:cs typeface="Inter"/>
                <a:sym typeface="Inter"/>
              </a:rPr>
            </a:br>
            <a:br>
              <a:rPr b="0" i="0" lang="en-IN">
                <a:solidFill>
                  <a:srgbClr val="374151"/>
                </a:solidFill>
                <a:latin typeface="Inter"/>
                <a:ea typeface="Inter"/>
                <a:cs typeface="Inter"/>
                <a:sym typeface="Inter"/>
              </a:rPr>
            </a:br>
            <a:endParaRPr/>
          </a:p>
        </p:txBody>
      </p:sp>
      <p:sp>
        <p:nvSpPr>
          <p:cNvPr id="119" name="Google Shape;119;p19"/>
          <p:cNvSpPr txBox="1"/>
          <p:nvPr>
            <p:ph idx="1" type="body"/>
          </p:nvPr>
        </p:nvSpPr>
        <p:spPr>
          <a:xfrm>
            <a:off x="838200" y="1366345"/>
            <a:ext cx="10515600" cy="481061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Recap</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Colour codes are essential tools for ensuring consistency and accuracy in design, branding, and communication across various fields.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Future Trends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The use of colour codes is expanding with advancements in technology. For instance, augmented reality (AR) and virtual reality (VR) applications rely on precise colour representation to create immersive experiences. Additionally, artificial intelligence (AI) tools are being developed to assist in color selection and matching.</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Final Thought</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A solid understanding of colour codes and their applications can enhance creativity and effectiveness in design and communication, making it a valuable skill in today's visually driven world.</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8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Strong Data Security</a:t>
            </a:r>
            <a:br>
              <a:rPr b="1" i="0" lang="en-IN">
                <a:latin typeface="Inter"/>
                <a:ea typeface="Inter"/>
                <a:cs typeface="Inter"/>
                <a:sym typeface="Inter"/>
              </a:rPr>
            </a:br>
            <a:endParaRPr/>
          </a:p>
        </p:txBody>
      </p:sp>
      <p:sp>
        <p:nvSpPr>
          <p:cNvPr id="489" name="Google Shape;489;p82"/>
          <p:cNvSpPr txBox="1"/>
          <p:nvPr>
            <p:ph idx="1" type="body"/>
          </p:nvPr>
        </p:nvSpPr>
        <p:spPr>
          <a:xfrm>
            <a:off x="838200" y="1690688"/>
            <a:ext cx="10515600" cy="4486275"/>
          </a:xfrm>
          <a:prstGeom prst="rect">
            <a:avLst/>
          </a:prstGeom>
          <a:noFill/>
          <a:ln>
            <a:noFill/>
          </a:ln>
        </p:spPr>
        <p:txBody>
          <a:bodyPr anchorCtr="0" anchor="t" bIns="45700" lIns="91425" spcFirstLastPara="1" rIns="91425" wrap="square" tIns="45700">
            <a:normAutofit fontScale="925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Google Sheets provides robust security features to protect data.</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User Permissions</a:t>
            </a:r>
            <a:r>
              <a:rPr b="0" i="0" lang="en-IN">
                <a:solidFill>
                  <a:srgbClr val="374151"/>
                </a:solidFill>
                <a:latin typeface="Inter"/>
                <a:ea typeface="Inter"/>
                <a:cs typeface="Inter"/>
                <a:sym typeface="Inter"/>
              </a:rPr>
              <a:t>: Users can set specific permissions for individuals or groups, allowing them to control who can view or edit the spreadsheet. This is crucial for maintaining data confidentiality.</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Two-Factor Authentication</a:t>
            </a:r>
            <a:r>
              <a:rPr b="0" i="0" lang="en-IN">
                <a:solidFill>
                  <a:srgbClr val="374151"/>
                </a:solidFill>
                <a:latin typeface="Inter"/>
                <a:ea typeface="Inter"/>
                <a:cs typeface="Inter"/>
                <a:sym typeface="Inter"/>
              </a:rPr>
              <a:t>: Google accounts can be secured with two-factor authentication, adding an extra layer of protection against unauthorized access.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Encryption</a:t>
            </a:r>
            <a:r>
              <a:rPr b="0" i="0" lang="en-IN">
                <a:solidFill>
                  <a:srgbClr val="374151"/>
                </a:solidFill>
                <a:latin typeface="Inter"/>
                <a:ea typeface="Inter"/>
                <a:cs typeface="Inter"/>
                <a:sym typeface="Inter"/>
              </a:rPr>
              <a:t>: Data is encrypted in transit and at rest, ensuring that sensitive information is secure from potential breaches.</a:t>
            </a:r>
            <a:endParaRPr/>
          </a:p>
          <a:p>
            <a:pPr indent="0" lvl="0" marL="0" rtl="0" algn="l">
              <a:lnSpc>
                <a:spcPct val="90000"/>
              </a:lnSpc>
              <a:spcBef>
                <a:spcPts val="1000"/>
              </a:spcBef>
              <a:spcAft>
                <a:spcPts val="0"/>
              </a:spcAft>
              <a:buClr>
                <a:schemeClr val="dk1"/>
              </a:buClr>
              <a:buSzPct val="100000"/>
              <a:buNone/>
            </a:pPr>
            <a:br>
              <a:rPr lang="en-IN"/>
            </a:b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8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Community and Support</a:t>
            </a:r>
            <a:br>
              <a:rPr b="1" i="0" lang="en-IN">
                <a:latin typeface="Inter"/>
                <a:ea typeface="Inter"/>
                <a:cs typeface="Inter"/>
                <a:sym typeface="Inter"/>
              </a:rPr>
            </a:br>
            <a:endParaRPr/>
          </a:p>
        </p:txBody>
      </p:sp>
      <p:sp>
        <p:nvSpPr>
          <p:cNvPr id="495" name="Google Shape;495;p8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A large community of users and extensive online resources provide support and guidance.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Access to Tutorials</a:t>
            </a:r>
            <a:r>
              <a:rPr b="0" i="0" lang="en-IN">
                <a:solidFill>
                  <a:srgbClr val="374151"/>
                </a:solidFill>
                <a:latin typeface="Inter"/>
                <a:ea typeface="Inter"/>
                <a:cs typeface="Inter"/>
                <a:sym typeface="Inter"/>
              </a:rPr>
              <a:t>: Users can find numerous tutorials and guides online to help them learn how to use various features effectively, from basic functions to advanced data analysis techniques.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Active User Forums</a:t>
            </a:r>
            <a:r>
              <a:rPr b="0" i="0" lang="en-IN">
                <a:solidFill>
                  <a:srgbClr val="374151"/>
                </a:solidFill>
                <a:latin typeface="Inter"/>
                <a:ea typeface="Inter"/>
                <a:cs typeface="Inter"/>
                <a:sym typeface="Inter"/>
              </a:rPr>
              <a:t>: Google Sheets has a vibrant community where users can ask questions, share tips, and troubleshoot issues with fellow users and experts.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Continuous Updates</a:t>
            </a:r>
            <a:r>
              <a:rPr b="0" i="0" lang="en-IN">
                <a:solidFill>
                  <a:srgbClr val="374151"/>
                </a:solidFill>
                <a:latin typeface="Inter"/>
                <a:ea typeface="Inter"/>
                <a:cs typeface="Inter"/>
                <a:sym typeface="Inter"/>
              </a:rPr>
              <a:t>: Google regularly updates Sheets based on user feedback, ensuring that the platform stays relevant and incorporates new features that enhance usability.</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8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Integration with Other Data Sources</a:t>
            </a:r>
            <a:br>
              <a:rPr b="1" i="0" lang="en-IN">
                <a:latin typeface="Inter"/>
                <a:ea typeface="Inter"/>
                <a:cs typeface="Inter"/>
                <a:sym typeface="Inter"/>
              </a:rPr>
            </a:br>
            <a:endParaRPr/>
          </a:p>
        </p:txBody>
      </p:sp>
      <p:sp>
        <p:nvSpPr>
          <p:cNvPr id="501" name="Google Shape;501;p8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Google Sheets allows integration with various data sources, enhancing its functionality and usability.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Benefits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Importing Data</a:t>
            </a:r>
            <a:r>
              <a:rPr b="0" i="0" lang="en-IN">
                <a:solidFill>
                  <a:srgbClr val="374151"/>
                </a:solidFill>
                <a:latin typeface="Inter"/>
                <a:ea typeface="Inter"/>
                <a:cs typeface="Inter"/>
                <a:sym typeface="Inter"/>
              </a:rPr>
              <a:t>: Users can easily import data from other sources, such as CSV files, Excel spreadsheets, or databases, allowing for comprehensive data analysis.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Google Finance and Other APIs</a:t>
            </a:r>
            <a:r>
              <a:rPr b="0" i="0" lang="en-IN">
                <a:solidFill>
                  <a:srgbClr val="374151"/>
                </a:solidFill>
                <a:latin typeface="Inter"/>
                <a:ea typeface="Inter"/>
                <a:cs typeface="Inter"/>
                <a:sym typeface="Inter"/>
              </a:rPr>
              <a:t>: Users can pull in real-time data from Google Finance or other APIs, making it useful for financial analysis or tracking market trends.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Connectivity</a:t>
            </a:r>
            <a:r>
              <a:rPr b="0" i="0" lang="en-IN">
                <a:solidFill>
                  <a:srgbClr val="374151"/>
                </a:solidFill>
                <a:latin typeface="Inter"/>
                <a:ea typeface="Inter"/>
                <a:cs typeface="Inter"/>
                <a:sym typeface="Inter"/>
              </a:rPr>
              <a:t>: Integration with tools like Google Data Studio enables users to create advanced reports and dashboards that visualize data from Sheets and other sources, enhancing analytical capabilities.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85"/>
          <p:cNvSpPr txBox="1"/>
          <p:nvPr>
            <p:ph type="title"/>
          </p:nvPr>
        </p:nvSpPr>
        <p:spPr>
          <a:xfrm>
            <a:off x="1195552" y="276621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b="1" lang="en-IN" sz="4800"/>
              <a:t>DISADVANTAGES OF GOOGLE SHEETS</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8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Limited Functionality Compared to Excel</a:t>
            </a:r>
            <a:br>
              <a:rPr b="1" i="0" lang="en-IN">
                <a:latin typeface="Inter"/>
                <a:ea typeface="Inter"/>
                <a:cs typeface="Inter"/>
                <a:sym typeface="Inter"/>
              </a:rPr>
            </a:br>
            <a:endParaRPr/>
          </a:p>
        </p:txBody>
      </p:sp>
      <p:sp>
        <p:nvSpPr>
          <p:cNvPr id="512" name="Google Shape;512;p8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lacks some advanced features found in Microsoft Excel.</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Complex Formulas</a:t>
            </a:r>
            <a:r>
              <a:rPr b="0" i="0" lang="en-IN">
                <a:solidFill>
                  <a:srgbClr val="374151"/>
                </a:solidFill>
                <a:latin typeface="Inter"/>
                <a:ea typeface="Inter"/>
                <a:cs typeface="Inter"/>
                <a:sym typeface="Inter"/>
              </a:rPr>
              <a:t>: While Sheets supports many functions, it may not handle complex formulas or large datasets as efficiently as Excel.</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Advanced Data Analysis Tools</a:t>
            </a:r>
            <a:r>
              <a:rPr b="0" i="0" lang="en-IN">
                <a:solidFill>
                  <a:srgbClr val="374151"/>
                </a:solidFill>
                <a:latin typeface="Inter"/>
                <a:ea typeface="Inter"/>
                <a:cs typeface="Inter"/>
                <a:sym typeface="Inter"/>
              </a:rPr>
              <a:t>: Features like PivotTables and advanced charting options are more robust in Excel, limiting data analysis capabilities in Sheets.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Macros</a:t>
            </a:r>
            <a:r>
              <a:rPr b="0" i="0" lang="en-IN">
                <a:solidFill>
                  <a:srgbClr val="374151"/>
                </a:solidFill>
                <a:latin typeface="Inter"/>
                <a:ea typeface="Inter"/>
                <a:cs typeface="Inter"/>
                <a:sym typeface="Inter"/>
              </a:rPr>
              <a:t>: Google Sheets has limited support for macros compared to Excel, which can hinder automation for power users.</a:t>
            </a:r>
            <a:endParaRPr/>
          </a:p>
          <a:p>
            <a:pPr indent="0" lvl="0" marL="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8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Performance Issues with Large Datasets</a:t>
            </a:r>
            <a:br>
              <a:rPr b="1" i="0" lang="en-IN">
                <a:latin typeface="Inter"/>
                <a:ea typeface="Inter"/>
                <a:cs typeface="Inter"/>
                <a:sym typeface="Inter"/>
              </a:rPr>
            </a:br>
            <a:endParaRPr/>
          </a:p>
        </p:txBody>
      </p:sp>
      <p:sp>
        <p:nvSpPr>
          <p:cNvPr id="518" name="Google Shape;518;p8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can struggle with performance when handling large datasets.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Slow Loading Times</a:t>
            </a:r>
            <a:r>
              <a:rPr b="0" i="0" lang="en-IN">
                <a:solidFill>
                  <a:srgbClr val="374151"/>
                </a:solidFill>
                <a:latin typeface="Inter"/>
                <a:ea typeface="Inter"/>
                <a:cs typeface="Inter"/>
                <a:sym typeface="Inter"/>
              </a:rPr>
              <a:t>: As the size of the spreadsheet increases (especially with thousands of rows), loading times can become sluggish.</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Limited Rows and Columns</a:t>
            </a:r>
            <a:r>
              <a:rPr b="0" i="0" lang="en-IN">
                <a:solidFill>
                  <a:srgbClr val="374151"/>
                </a:solidFill>
                <a:latin typeface="Inter"/>
                <a:ea typeface="Inter"/>
                <a:cs typeface="Inter"/>
                <a:sym typeface="Inter"/>
              </a:rPr>
              <a:t>: Google Sheets has a maximum of 10 million cells per spreadsheet, which can be restrictive for users dealing with extensive data.</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Calculation Speed</a:t>
            </a:r>
            <a:r>
              <a:rPr b="0" i="0" lang="en-IN">
                <a:solidFill>
                  <a:srgbClr val="374151"/>
                </a:solidFill>
                <a:latin typeface="Inter"/>
                <a:ea typeface="Inter"/>
                <a:cs typeface="Inter"/>
                <a:sym typeface="Inter"/>
              </a:rPr>
              <a:t>: Complex calculations may take longer to process, affecting productivity for users who rely on real-time data analysis.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8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Internet Dependency</a:t>
            </a:r>
            <a:br>
              <a:rPr b="1" i="0" lang="en-IN">
                <a:latin typeface="Inter"/>
                <a:ea typeface="Inter"/>
                <a:cs typeface="Inter"/>
                <a:sym typeface="Inter"/>
              </a:rPr>
            </a:br>
            <a:endParaRPr/>
          </a:p>
        </p:txBody>
      </p:sp>
      <p:sp>
        <p:nvSpPr>
          <p:cNvPr id="524" name="Google Shape;524;p8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is primarily a cloud-based application, requiring an internet connection for full functionality.</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Offline Access Limitations</a:t>
            </a:r>
            <a:r>
              <a:rPr b="0" i="0" lang="en-IN">
                <a:solidFill>
                  <a:srgbClr val="374151"/>
                </a:solidFill>
                <a:latin typeface="Inter"/>
                <a:ea typeface="Inter"/>
                <a:cs typeface="Inter"/>
                <a:sym typeface="Inter"/>
              </a:rPr>
              <a:t>: While offline mode is available, it requires prior setup and may not support all features, limiting usability in areas with poor connectivity.</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Loss Risk</a:t>
            </a:r>
            <a:r>
              <a:rPr b="0" i="0" lang="en-IN">
                <a:solidFill>
                  <a:srgbClr val="374151"/>
                </a:solidFill>
                <a:latin typeface="Inter"/>
                <a:ea typeface="Inter"/>
                <a:cs typeface="Inter"/>
                <a:sym typeface="Inter"/>
              </a:rPr>
              <a:t>: If a user loses internet connectivity while working, there is a risk of losing unsaved changes, especially if offline mode is not enabled.</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Performance Variability</a:t>
            </a:r>
            <a:r>
              <a:rPr b="0" i="0" lang="en-IN">
                <a:solidFill>
                  <a:srgbClr val="374151"/>
                </a:solidFill>
                <a:latin typeface="Inter"/>
                <a:ea typeface="Inter"/>
                <a:cs typeface="Inter"/>
                <a:sym typeface="Inter"/>
              </a:rPr>
              <a:t>: Users may experience performance issues based on their internet speed, which can hinder productivity.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8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Privacy and Data Security Concerns</a:t>
            </a:r>
            <a:br>
              <a:rPr b="1" i="0" lang="en-IN">
                <a:latin typeface="Inter"/>
                <a:ea typeface="Inter"/>
                <a:cs typeface="Inter"/>
                <a:sym typeface="Inter"/>
              </a:rPr>
            </a:br>
            <a:endParaRPr/>
          </a:p>
        </p:txBody>
      </p:sp>
      <p:sp>
        <p:nvSpPr>
          <p:cNvPr id="530" name="Google Shape;530;p8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Storing data in the cloud raises privacy and security concerns for some users.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Ownership</a:t>
            </a:r>
            <a:r>
              <a:rPr b="0" i="0" lang="en-IN">
                <a:solidFill>
                  <a:srgbClr val="374151"/>
                </a:solidFill>
                <a:latin typeface="Inter"/>
                <a:ea typeface="Inter"/>
                <a:cs typeface="Inter"/>
                <a:sym typeface="Inter"/>
              </a:rPr>
              <a:t>: Users may worry about who has access to their data and how it is used by Google, especially for sensitive information.</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Potential Breaches</a:t>
            </a:r>
            <a:r>
              <a:rPr b="0" i="0" lang="en-IN">
                <a:solidFill>
                  <a:srgbClr val="374151"/>
                </a:solidFill>
                <a:latin typeface="Inter"/>
                <a:ea typeface="Inter"/>
                <a:cs typeface="Inter"/>
                <a:sym typeface="Inter"/>
              </a:rPr>
              <a:t>: Although Google implements strong security measures, no system is entirely immune to data breaches, raising concerns for businesses handling confidential data.</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Compliance Issues</a:t>
            </a:r>
            <a:r>
              <a:rPr b="0" i="0" lang="en-IN">
                <a:solidFill>
                  <a:srgbClr val="374151"/>
                </a:solidFill>
                <a:latin typeface="Inter"/>
                <a:ea typeface="Inter"/>
                <a:cs typeface="Inter"/>
                <a:sym typeface="Inter"/>
              </a:rPr>
              <a:t>: Organizations in regulated industries may face challenges ensuring compliance with data protection laws when using cloud-based tools.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9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Limited Customization Options</a:t>
            </a:r>
            <a:br>
              <a:rPr b="1" i="0" lang="en-IN">
                <a:latin typeface="Inter"/>
                <a:ea typeface="Inter"/>
                <a:cs typeface="Inter"/>
                <a:sym typeface="Inter"/>
              </a:rPr>
            </a:br>
            <a:endParaRPr/>
          </a:p>
        </p:txBody>
      </p:sp>
      <p:sp>
        <p:nvSpPr>
          <p:cNvPr id="536" name="Google Shape;536;p9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offers fewer customization options compared to desktop spreadsheet applications.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User Interface</a:t>
            </a:r>
            <a:r>
              <a:rPr b="0" i="0" lang="en-IN">
                <a:solidFill>
                  <a:srgbClr val="374151"/>
                </a:solidFill>
                <a:latin typeface="Inter"/>
                <a:ea typeface="Inter"/>
                <a:cs typeface="Inter"/>
                <a:sym typeface="Inter"/>
              </a:rPr>
              <a:t>: The interface is less customizable, which may not meet the preferences of users who want a tailored experience.</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Limited Formatting Options</a:t>
            </a:r>
            <a:r>
              <a:rPr b="0" i="0" lang="en-IN">
                <a:solidFill>
                  <a:srgbClr val="374151"/>
                </a:solidFill>
                <a:latin typeface="Inter"/>
                <a:ea typeface="Inter"/>
                <a:cs typeface="Inter"/>
                <a:sym typeface="Inter"/>
              </a:rPr>
              <a:t>: Advanced formatting features, such as custom styles and themes, are more limited than those available in Excel.</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Add-On Dependency</a:t>
            </a:r>
            <a:r>
              <a:rPr b="0" i="0" lang="en-IN">
                <a:solidFill>
                  <a:srgbClr val="374151"/>
                </a:solidFill>
                <a:latin typeface="Inter"/>
                <a:ea typeface="Inter"/>
                <a:cs typeface="Inter"/>
                <a:sym typeface="Inter"/>
              </a:rPr>
              <a:t>: Users may need to rely on third-party add-ons for additional functionality, which can lead to inconsistencies and compatibility issues.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9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Lack of Advanced Data Visualization Tools</a:t>
            </a:r>
            <a:br>
              <a:rPr b="1" i="0" lang="en-IN">
                <a:latin typeface="Inter"/>
                <a:ea typeface="Inter"/>
                <a:cs typeface="Inter"/>
                <a:sym typeface="Inter"/>
              </a:rPr>
            </a:br>
            <a:endParaRPr/>
          </a:p>
        </p:txBody>
      </p:sp>
      <p:sp>
        <p:nvSpPr>
          <p:cNvPr id="542" name="Google Shape;542;p9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Google Sheets has basic data visualization capabilities but lacks advanced options.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Charting Limitations</a:t>
            </a:r>
            <a:r>
              <a:rPr b="0" i="0" lang="en-IN">
                <a:solidFill>
                  <a:srgbClr val="374151"/>
                </a:solidFill>
                <a:latin typeface="Inter"/>
                <a:ea typeface="Inter"/>
                <a:cs typeface="Inter"/>
                <a:sym typeface="Inter"/>
              </a:rPr>
              <a:t>: While users can create standard charts, more complex visualizations (e.g., heat maps, advanced scatter plots) are not as easily achievable.</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Customization Restrictions</a:t>
            </a:r>
            <a:r>
              <a:rPr b="0" i="0" lang="en-IN">
                <a:solidFill>
                  <a:srgbClr val="374151"/>
                </a:solidFill>
                <a:latin typeface="Inter"/>
                <a:ea typeface="Inter"/>
                <a:cs typeface="Inter"/>
                <a:sym typeface="Inter"/>
              </a:rPr>
              <a:t>: Users may find it challenging to customize charts and graphs to the extent they desire, limiting the effectiveness of data presentations.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Integration with Visualization Tools</a:t>
            </a:r>
            <a:r>
              <a:rPr b="0" i="0" lang="en-IN">
                <a:solidFill>
                  <a:srgbClr val="374151"/>
                </a:solidFill>
                <a:latin typeface="Inter"/>
                <a:ea typeface="Inter"/>
                <a:cs typeface="Inter"/>
                <a:sym typeface="Inter"/>
              </a:rPr>
              <a:t>: While integration with tools like Google Data Studio exists, it may require additional steps and technical knowledge.</a:t>
            </a:r>
            <a:endParaRPr/>
          </a:p>
          <a:p>
            <a:pPr indent="-228600" lvl="0" marL="228600" rtl="0" algn="l">
              <a:lnSpc>
                <a:spcPct val="90000"/>
              </a:lnSpc>
              <a:spcBef>
                <a:spcPts val="1000"/>
              </a:spcBef>
              <a:spcAft>
                <a:spcPts val="0"/>
              </a:spcAft>
              <a:buClr>
                <a:schemeClr val="dk1"/>
              </a:buClr>
              <a:buSzPct val="100000"/>
              <a:buChar char="•"/>
            </a:pPr>
            <a:br>
              <a:rPr lang="en-IN"/>
            </a:b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0"/>
          <p:cNvSpPr txBox="1"/>
          <p:nvPr>
            <p:ph type="title"/>
          </p:nvPr>
        </p:nvSpPr>
        <p:spPr>
          <a:xfrm>
            <a:off x="838200" y="1776248"/>
            <a:ext cx="10515600" cy="25435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b="1" lang="en-IN"/>
              <a:t>DIFFERENCE BETWEEN GRAPHS AND CHARTS </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9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Limited Support for Advanced Functions</a:t>
            </a:r>
            <a:br>
              <a:rPr b="1" i="0" lang="en-IN">
                <a:latin typeface="Inter"/>
                <a:ea typeface="Inter"/>
                <a:cs typeface="Inter"/>
                <a:sym typeface="Inter"/>
              </a:rPr>
            </a:br>
            <a:endParaRPr/>
          </a:p>
        </p:txBody>
      </p:sp>
      <p:sp>
        <p:nvSpPr>
          <p:cNvPr id="548" name="Google Shape;548;p9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does not support some advanced functions available in other spreadsheet software.</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Statistical and Financial Functions</a:t>
            </a:r>
            <a:r>
              <a:rPr b="0" i="0" lang="en-IN">
                <a:solidFill>
                  <a:srgbClr val="374151"/>
                </a:solidFill>
                <a:latin typeface="Inter"/>
                <a:ea typeface="Inter"/>
                <a:cs typeface="Inter"/>
                <a:sym typeface="Inter"/>
              </a:rPr>
              <a:t>: Certain advanced statistical and financial functions may be missing or less comprehensive than those in Excel.</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Analysis Toolpak</a:t>
            </a:r>
            <a:r>
              <a:rPr b="0" i="0" lang="en-IN">
                <a:solidFill>
                  <a:srgbClr val="374151"/>
                </a:solidFill>
                <a:latin typeface="Inter"/>
                <a:ea typeface="Inter"/>
                <a:cs typeface="Inter"/>
                <a:sym typeface="Inter"/>
              </a:rPr>
              <a:t>: Google Sheets lacks built-in tools for advanced data analysis, such as the Analysis ToolPak found in Excel.</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Scripting Limitations</a:t>
            </a:r>
            <a:r>
              <a:rPr b="0" i="0" lang="en-IN">
                <a:solidFill>
                  <a:srgbClr val="374151"/>
                </a:solidFill>
                <a:latin typeface="Inter"/>
                <a:ea typeface="Inter"/>
                <a:cs typeface="Inter"/>
                <a:sym typeface="Inter"/>
              </a:rPr>
              <a:t>: While Google Apps Script allows for some customization, it may not be as powerful or user-friendly as VBA in Excel.</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9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User Interface Limitations</a:t>
            </a:r>
            <a:br>
              <a:rPr b="1" i="0" lang="en-IN">
                <a:latin typeface="Inter"/>
                <a:ea typeface="Inter"/>
                <a:cs typeface="Inter"/>
                <a:sym typeface="Inter"/>
              </a:rPr>
            </a:br>
            <a:endParaRPr/>
          </a:p>
        </p:txBody>
      </p:sp>
      <p:sp>
        <p:nvSpPr>
          <p:cNvPr id="554" name="Google Shape;554;p9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The user interface of Google Sheets may not be as intuitive for all users.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Learning Curve</a:t>
            </a:r>
            <a:r>
              <a:rPr b="0" i="0" lang="en-IN">
                <a:solidFill>
                  <a:srgbClr val="374151"/>
                </a:solidFill>
                <a:latin typeface="Inter"/>
                <a:ea typeface="Inter"/>
                <a:cs typeface="Inter"/>
                <a:sym typeface="Inter"/>
              </a:rPr>
              <a:t>: New users may find the interface less intuitive compared to other spreadsheet applications, leading to a steeper learning curve.</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Feature Discoverability</a:t>
            </a:r>
            <a:r>
              <a:rPr b="0" i="0" lang="en-IN">
                <a:solidFill>
                  <a:srgbClr val="374151"/>
                </a:solidFill>
                <a:latin typeface="Inter"/>
                <a:ea typeface="Inter"/>
                <a:cs typeface="Inter"/>
                <a:sym typeface="Inter"/>
              </a:rPr>
              <a:t>: Some features may be harder to find or access, which can frustrate users who are accustomed to more straightforward interfaces.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Mobile Experience</a:t>
            </a:r>
            <a:r>
              <a:rPr b="0" i="0" lang="en-IN">
                <a:solidFill>
                  <a:srgbClr val="374151"/>
                </a:solidFill>
                <a:latin typeface="Inter"/>
                <a:ea typeface="Inter"/>
                <a:cs typeface="Inter"/>
                <a:sym typeface="Inter"/>
              </a:rPr>
              <a:t>: The mobile version of Google Sheets may lack</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9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Limited Printing and Exporting Options</a:t>
            </a:r>
            <a:br>
              <a:rPr b="1" i="0" lang="en-IN">
                <a:latin typeface="Inter"/>
                <a:ea typeface="Inter"/>
                <a:cs typeface="Inter"/>
                <a:sym typeface="Inter"/>
              </a:rPr>
            </a:br>
            <a:endParaRPr/>
          </a:p>
        </p:txBody>
      </p:sp>
      <p:sp>
        <p:nvSpPr>
          <p:cNvPr id="560" name="Google Shape;560;p9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Google Sheets has restrictions when it comes to printing and exporting documents.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Print Formatting Issues</a:t>
            </a:r>
            <a:r>
              <a:rPr b="0" i="0" lang="en-IN">
                <a:solidFill>
                  <a:srgbClr val="374151"/>
                </a:solidFill>
                <a:latin typeface="Inter"/>
                <a:ea typeface="Inter"/>
                <a:cs typeface="Inter"/>
                <a:sym typeface="Inter"/>
              </a:rPr>
              <a:t>: Users may encounter challenges with print layouts, as Google Sheets does not always handle page breaks and scaling as effectively as desktop applications.</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Export Formats</a:t>
            </a:r>
            <a:r>
              <a:rPr b="0" i="0" lang="en-IN">
                <a:solidFill>
                  <a:srgbClr val="374151"/>
                </a:solidFill>
                <a:latin typeface="Inter"/>
                <a:ea typeface="Inter"/>
                <a:cs typeface="Inter"/>
                <a:sym typeface="Inter"/>
              </a:rPr>
              <a:t>: While Google Sheets can export to formats like PDF and Excel, it may not support all the advanced formatting options available in those formats, leading to potential data loss or misalignment.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Batch Printing Limitations</a:t>
            </a:r>
            <a:r>
              <a:rPr b="0" i="0" lang="en-IN">
                <a:solidFill>
                  <a:srgbClr val="374151"/>
                </a:solidFill>
                <a:latin typeface="Inter"/>
                <a:ea typeface="Inter"/>
                <a:cs typeface="Inter"/>
                <a:sym typeface="Inter"/>
              </a:rPr>
              <a:t>: Users may find it cumbersome to print multiple sheets or documents at once, as batch printing features are limited compared to other software.</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9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Limited Offline Functionality</a:t>
            </a:r>
            <a:br>
              <a:rPr b="1" i="0" lang="en-IN">
                <a:latin typeface="Inter"/>
                <a:ea typeface="Inter"/>
                <a:cs typeface="Inter"/>
                <a:sym typeface="Inter"/>
              </a:rPr>
            </a:br>
            <a:endParaRPr/>
          </a:p>
        </p:txBody>
      </p:sp>
      <p:sp>
        <p:nvSpPr>
          <p:cNvPr id="566" name="Google Shape;566;p9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While Google Sheets offers offline capabilities, they are not as comprehensive as those of traditional desktop applications.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Setup Required</a:t>
            </a:r>
            <a:r>
              <a:rPr b="0" i="0" lang="en-IN">
                <a:solidFill>
                  <a:srgbClr val="374151"/>
                </a:solidFill>
                <a:latin typeface="Inter"/>
                <a:ea typeface="Inter"/>
                <a:cs typeface="Inter"/>
                <a:sym typeface="Inter"/>
              </a:rPr>
              <a:t>: Users must enable offline access in advance, which can be a barrier for those who need immediate access without prior configuration.</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Feature Restrictions</a:t>
            </a:r>
            <a:r>
              <a:rPr b="0" i="0" lang="en-IN">
                <a:solidFill>
                  <a:srgbClr val="374151"/>
                </a:solidFill>
                <a:latin typeface="Inter"/>
                <a:ea typeface="Inter"/>
                <a:cs typeface="Inter"/>
                <a:sym typeface="Inter"/>
              </a:rPr>
              <a:t>: Some features, such as certain add-ons and real-time collaboration, are unavailable in offline mode, limiting functionality when not connected to the internet.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Syncing Delays</a:t>
            </a:r>
            <a:r>
              <a:rPr b="0" i="0" lang="en-IN">
                <a:solidFill>
                  <a:srgbClr val="374151"/>
                </a:solidFill>
                <a:latin typeface="Inter"/>
                <a:ea typeface="Inter"/>
                <a:cs typeface="Inter"/>
                <a:sym typeface="Inter"/>
              </a:rPr>
              <a:t>: When reconnecting to the internet, there may be delays in syncing changes made offline, which can lead to confusion or data conflicts.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9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Dependency on Google Ecosystem</a:t>
            </a:r>
            <a:br>
              <a:rPr b="1" i="0" lang="en-IN">
                <a:latin typeface="Inter"/>
                <a:ea typeface="Inter"/>
                <a:cs typeface="Inter"/>
                <a:sym typeface="Inter"/>
              </a:rPr>
            </a:br>
            <a:endParaRPr/>
          </a:p>
        </p:txBody>
      </p:sp>
      <p:sp>
        <p:nvSpPr>
          <p:cNvPr id="572" name="Google Shape;572;p96"/>
          <p:cNvSpPr txBox="1"/>
          <p:nvPr>
            <p:ph idx="1" type="body"/>
          </p:nvPr>
        </p:nvSpPr>
        <p:spPr>
          <a:xfrm>
            <a:off x="838200" y="1524000"/>
            <a:ext cx="10515600" cy="4652963"/>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Google Sheets is heavily integrated into the Google ecosystem, which can be a disadvantage for some users.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Vendor Lock-In</a:t>
            </a:r>
            <a:r>
              <a:rPr b="0" i="0" lang="en-IN">
                <a:solidFill>
                  <a:srgbClr val="374151"/>
                </a:solidFill>
                <a:latin typeface="Inter"/>
                <a:ea typeface="Inter"/>
                <a:cs typeface="Inter"/>
                <a:sym typeface="Inter"/>
              </a:rPr>
              <a:t>: Users may feel locked into the Google ecosystem, making it difficult to switch to other platforms without losing data or functionality.</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Integration Challenges</a:t>
            </a:r>
            <a:r>
              <a:rPr b="0" i="0" lang="en-IN">
                <a:solidFill>
                  <a:srgbClr val="374151"/>
                </a:solidFill>
                <a:latin typeface="Inter"/>
                <a:ea typeface="Inter"/>
                <a:cs typeface="Inter"/>
                <a:sym typeface="Inter"/>
              </a:rPr>
              <a:t>: While Google Sheets integrates well with other Google services, it may not work as seamlessly with third-party applications or non-Google tools, limiting flexibility.</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Migration Issues</a:t>
            </a:r>
            <a:r>
              <a:rPr b="0" i="0" lang="en-IN">
                <a:solidFill>
                  <a:srgbClr val="374151"/>
                </a:solidFill>
                <a:latin typeface="Inter"/>
                <a:ea typeface="Inter"/>
                <a:cs typeface="Inter"/>
                <a:sym typeface="Inter"/>
              </a:rPr>
              <a:t>: Moving data from Google Sheets to other spreadsheet software can be cumbersome, especially if users rely on specific features or formatting.</a:t>
            </a:r>
            <a:endParaRPr/>
          </a:p>
          <a:p>
            <a:pPr indent="0" lvl="0" marL="0" rtl="0" algn="l">
              <a:lnSpc>
                <a:spcPct val="90000"/>
              </a:lnSpc>
              <a:spcBef>
                <a:spcPts val="1000"/>
              </a:spcBef>
              <a:spcAft>
                <a:spcPts val="0"/>
              </a:spcAft>
              <a:buClr>
                <a:schemeClr val="dk1"/>
              </a:buClr>
              <a:buSzPct val="100000"/>
              <a:buNone/>
            </a:pPr>
            <a:br>
              <a:rPr lang="en-IN"/>
            </a:br>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9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Inter"/>
              <a:buNone/>
            </a:pPr>
            <a:r>
              <a:rPr b="1" i="0" lang="en-IN">
                <a:latin typeface="Inter"/>
                <a:ea typeface="Inter"/>
                <a:cs typeface="Inter"/>
                <a:sym typeface="Inter"/>
              </a:rPr>
              <a:t> Limited Support for Advanced Data Management</a:t>
            </a:r>
            <a:br>
              <a:rPr b="1" i="0" lang="en-IN">
                <a:latin typeface="Inter"/>
                <a:ea typeface="Inter"/>
                <a:cs typeface="Inter"/>
                <a:sym typeface="Inter"/>
              </a:rPr>
            </a:br>
            <a:endParaRPr/>
          </a:p>
        </p:txBody>
      </p:sp>
      <p:sp>
        <p:nvSpPr>
          <p:cNvPr id="578" name="Google Shape;578;p9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a:bodyPr>
          <a:lstStyle/>
          <a:p>
            <a:pPr indent="-228600" lvl="0" marL="228600" rtl="0" algn="l">
              <a:lnSpc>
                <a:spcPct val="90000"/>
              </a:lnSpc>
              <a:spcBef>
                <a:spcPts val="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0" i="0" lang="en-IN">
                <a:solidFill>
                  <a:srgbClr val="374151"/>
                </a:solidFill>
                <a:latin typeface="Inter"/>
                <a:ea typeface="Inter"/>
                <a:cs typeface="Inter"/>
                <a:sym typeface="Inter"/>
              </a:rPr>
              <a:t>Google Sheets lacks some advanced data management features found in dedicated database software.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Database Functionality</a:t>
            </a:r>
            <a:r>
              <a:rPr b="0" i="0" lang="en-IN">
                <a:solidFill>
                  <a:srgbClr val="374151"/>
                </a:solidFill>
                <a:latin typeface="Inter"/>
                <a:ea typeface="Inter"/>
                <a:cs typeface="Inter"/>
                <a:sym typeface="Inter"/>
              </a:rPr>
              <a:t>: Users looking for robust database capabilities (e.g., relational databases) may find Google Sheets insufficient, as it is primarily a spreadsheet tool.</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Validation</a:t>
            </a:r>
            <a:r>
              <a:rPr b="0" i="0" lang="en-IN">
                <a:solidFill>
                  <a:srgbClr val="374151"/>
                </a:solidFill>
                <a:latin typeface="Inter"/>
                <a:ea typeface="Inter"/>
                <a:cs typeface="Inter"/>
                <a:sym typeface="Inter"/>
              </a:rPr>
              <a:t>: While basic data validation exists, it may not be as comprehensive as features found in database management systems, limiting data integrity.</a:t>
            </a:r>
            <a:endParaRPr/>
          </a:p>
          <a:p>
            <a:pPr indent="-285750" lvl="1" marL="742950" rtl="0" algn="l">
              <a:lnSpc>
                <a:spcPct val="90000"/>
              </a:lnSpc>
              <a:spcBef>
                <a:spcPts val="5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Scalability Issues</a:t>
            </a:r>
            <a:r>
              <a:rPr b="0" i="0" lang="en-IN">
                <a:solidFill>
                  <a:srgbClr val="374151"/>
                </a:solidFill>
                <a:latin typeface="Inter"/>
                <a:ea typeface="Inter"/>
                <a:cs typeface="Inter"/>
                <a:sym typeface="Inter"/>
              </a:rPr>
              <a:t>: As data complexity increases, users may find it challenging to manage and analyze data effectively within Sheets, necessitating a switch to more powerful database solutions.</a:t>
            </a:r>
            <a:endParaRPr/>
          </a:p>
          <a:p>
            <a:pPr indent="-6413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98"/>
          <p:cNvSpPr txBox="1"/>
          <p:nvPr>
            <p:ph type="title"/>
          </p:nvPr>
        </p:nvSpPr>
        <p:spPr>
          <a:xfrm>
            <a:off x="1416269" y="276621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b="1" lang="en-IN" sz="4800"/>
              <a:t>WHO USES GOOGLE SHEETS </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9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Individuals and Small Business Owners</a:t>
            </a:r>
            <a:br>
              <a:rPr b="1" i="0" lang="en-IN">
                <a:latin typeface="Inter"/>
                <a:ea typeface="Inter"/>
                <a:cs typeface="Inter"/>
                <a:sym typeface="Inter"/>
              </a:rPr>
            </a:br>
            <a:endParaRPr/>
          </a:p>
        </p:txBody>
      </p:sp>
      <p:sp>
        <p:nvSpPr>
          <p:cNvPr id="589" name="Google Shape;589;p9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is a popular choice for individuals and small business owners who need a flexible and accessible spreadsheet solution.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Personal Finance Management</a:t>
            </a:r>
            <a:r>
              <a:rPr b="0" i="0" lang="en-IN">
                <a:solidFill>
                  <a:srgbClr val="374151"/>
                </a:solidFill>
                <a:latin typeface="Inter"/>
                <a:ea typeface="Inter"/>
                <a:cs typeface="Inter"/>
                <a:sym typeface="Inter"/>
              </a:rPr>
              <a:t>: Individuals use Google Sheets to track expenses, create budgets, and manage personal finances.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Small Business Operations</a:t>
            </a:r>
            <a:r>
              <a:rPr b="0" i="0" lang="en-IN">
                <a:solidFill>
                  <a:srgbClr val="374151"/>
                </a:solidFill>
                <a:latin typeface="Inter"/>
                <a:ea typeface="Inter"/>
                <a:cs typeface="Inter"/>
                <a:sym typeface="Inter"/>
              </a:rPr>
              <a:t>: Small business owners use Google Sheets to manage inventory, track sales, and perform other essential business tasks.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Freelancers and Solopreneurs</a:t>
            </a:r>
            <a:r>
              <a:rPr b="0" i="0" lang="en-IN">
                <a:solidFill>
                  <a:srgbClr val="374151"/>
                </a:solidFill>
                <a:latin typeface="Inter"/>
                <a:ea typeface="Inter"/>
                <a:cs typeface="Inter"/>
                <a:sym typeface="Inter"/>
              </a:rPr>
              <a:t>: Freelancers and solopreneurs use Google Sheets to manage projects, track time, and create invoices.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10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Marketing and Sales Teams</a:t>
            </a:r>
            <a:br>
              <a:rPr b="1" i="0" lang="en-IN">
                <a:latin typeface="Inter"/>
                <a:ea typeface="Inter"/>
                <a:cs typeface="Inter"/>
                <a:sym typeface="Inter"/>
              </a:rPr>
            </a:br>
            <a:endParaRPr/>
          </a:p>
        </p:txBody>
      </p:sp>
      <p:sp>
        <p:nvSpPr>
          <p:cNvPr id="595" name="Google Shape;595;p10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is widely used by marketing and sales teams to track leads, manage campaigns, and analyze data.</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Lead Tracking</a:t>
            </a:r>
            <a:r>
              <a:rPr b="0" i="0" lang="en-IN">
                <a:solidFill>
                  <a:srgbClr val="374151"/>
                </a:solidFill>
                <a:latin typeface="Inter"/>
                <a:ea typeface="Inter"/>
                <a:cs typeface="Inter"/>
                <a:sym typeface="Inter"/>
              </a:rPr>
              <a:t>: Marketing teams use Google Sheets to track leads, manage pipelines, and analyze conversion rates.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Campaign Management</a:t>
            </a:r>
            <a:r>
              <a:rPr b="0" i="0" lang="en-IN">
                <a:solidFill>
                  <a:srgbClr val="374151"/>
                </a:solidFill>
                <a:latin typeface="Inter"/>
                <a:ea typeface="Inter"/>
                <a:cs typeface="Inter"/>
                <a:sym typeface="Inter"/>
              </a:rPr>
              <a:t>: Google Sheets is used to plan, execute, and track the performance of marketing campaigns.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Sales Performance Analysis</a:t>
            </a:r>
            <a:r>
              <a:rPr b="0" i="0" lang="en-IN">
                <a:solidFill>
                  <a:srgbClr val="374151"/>
                </a:solidFill>
                <a:latin typeface="Inter"/>
                <a:ea typeface="Inter"/>
                <a:cs typeface="Inter"/>
                <a:sym typeface="Inter"/>
              </a:rPr>
              <a:t>: Sales teams use Google Sheets to analyze sales data, track performance, and identify areas for improvement.</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10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 Educators and Researchers</a:t>
            </a:r>
            <a:br>
              <a:rPr b="1" i="0" lang="en-IN">
                <a:latin typeface="Inter"/>
                <a:ea typeface="Inter"/>
                <a:cs typeface="Inter"/>
                <a:sym typeface="Inter"/>
              </a:rPr>
            </a:br>
            <a:endParaRPr/>
          </a:p>
        </p:txBody>
      </p:sp>
      <p:sp>
        <p:nvSpPr>
          <p:cNvPr id="601" name="Google Shape;601;p10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is a popular tool among educators and researchers who need to collect, analyze, and share data.</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Grading and Assessment</a:t>
            </a:r>
            <a:r>
              <a:rPr b="0" i="0" lang="en-IN">
                <a:solidFill>
                  <a:srgbClr val="374151"/>
                </a:solidFill>
                <a:latin typeface="Inter"/>
                <a:ea typeface="Inter"/>
                <a:cs typeface="Inter"/>
                <a:sym typeface="Inter"/>
              </a:rPr>
              <a:t>: Educators use Google Sheets to grade assignments, track student progress, and analyze performance data.</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Research Data Collection</a:t>
            </a:r>
            <a:r>
              <a:rPr b="0" i="0" lang="en-IN">
                <a:solidFill>
                  <a:srgbClr val="374151"/>
                </a:solidFill>
                <a:latin typeface="Inter"/>
                <a:ea typeface="Inter"/>
                <a:cs typeface="Inter"/>
                <a:sym typeface="Inter"/>
              </a:rPr>
              <a:t>: Researchers use Google Sheets to collect, organize, and analyze data for studies and projects.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Collaborative Projects</a:t>
            </a:r>
            <a:r>
              <a:rPr b="0" i="0" lang="en-IN">
                <a:solidFill>
                  <a:srgbClr val="374151"/>
                </a:solidFill>
                <a:latin typeface="Inter"/>
                <a:ea typeface="Inter"/>
                <a:cs typeface="Inter"/>
                <a:sym typeface="Inter"/>
              </a:rPr>
              <a:t>: Google Sheets enables educators and researchers to collaborate on projects, share data, and work together in real-time.</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Introduction to Charts and Graphs</a:t>
            </a:r>
            <a:br>
              <a:rPr b="1" i="0" lang="en-IN">
                <a:latin typeface="Inter"/>
                <a:ea typeface="Inter"/>
                <a:cs typeface="Inter"/>
                <a:sym typeface="Inter"/>
              </a:rPr>
            </a:br>
            <a:endParaRPr/>
          </a:p>
        </p:txBody>
      </p:sp>
      <p:sp>
        <p:nvSpPr>
          <p:cNvPr id="130" name="Google Shape;130;p21"/>
          <p:cNvSpPr txBox="1"/>
          <p:nvPr>
            <p:ph idx="1" type="body"/>
          </p:nvPr>
        </p:nvSpPr>
        <p:spPr>
          <a:xfrm>
            <a:off x="838200" y="1502979"/>
            <a:ext cx="10515600" cy="463506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Definition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Charts</a:t>
            </a:r>
            <a:r>
              <a:rPr b="0" i="0" lang="en-IN">
                <a:solidFill>
                  <a:srgbClr val="374151"/>
                </a:solidFill>
                <a:latin typeface="Inter"/>
                <a:ea typeface="Inter"/>
                <a:cs typeface="Inter"/>
                <a:sym typeface="Inter"/>
              </a:rPr>
              <a:t>: Visual representations that organize and summarize data in a way that is easy to understand. They can include various elements like titles, legends, and labels to provide context.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Graphs</a:t>
            </a:r>
            <a:r>
              <a:rPr b="0" i="0" lang="en-IN">
                <a:solidFill>
                  <a:srgbClr val="374151"/>
                </a:solidFill>
                <a:latin typeface="Inter"/>
                <a:ea typeface="Inter"/>
                <a:cs typeface="Inter"/>
                <a:sym typeface="Inter"/>
              </a:rPr>
              <a:t>: A specific type of chart that plots numerical data along two axes (typically X and Y axes), allowing for the visualization of relationships between variables.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Purpose</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Both charts and graphs serve to simplify complex datasets, making it easier for audiences to grasp trends, patterns, and insights quickly. They are crucial tools in data analysis, reporting, and decision-making.</a:t>
            </a:r>
            <a:endParaRPr/>
          </a:p>
          <a:p>
            <a:pPr indent="0" lvl="0" marL="0" rtl="0" algn="l">
              <a:lnSpc>
                <a:spcPct val="90000"/>
              </a:lnSpc>
              <a:spcBef>
                <a:spcPts val="1000"/>
              </a:spcBef>
              <a:spcAft>
                <a:spcPts val="0"/>
              </a:spcAft>
              <a:buClr>
                <a:schemeClr val="dk1"/>
              </a:buClr>
              <a:buSzPts val="2800"/>
              <a:buNone/>
            </a:pPr>
            <a:r>
              <a:t/>
            </a:r>
            <a:endParaRPr b="0" i="0">
              <a:solidFill>
                <a:srgbClr val="374151"/>
              </a:solidFill>
              <a:latin typeface="Inter"/>
              <a:ea typeface="Inter"/>
              <a:cs typeface="Inter"/>
              <a:sym typeface="Inte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10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Enterprises and Large Organizations</a:t>
            </a:r>
            <a:br>
              <a:rPr b="1" i="0" lang="en-IN">
                <a:latin typeface="Inter"/>
                <a:ea typeface="Inter"/>
                <a:cs typeface="Inter"/>
                <a:sym typeface="Inter"/>
              </a:rPr>
            </a:br>
            <a:endParaRPr/>
          </a:p>
        </p:txBody>
      </p:sp>
      <p:sp>
        <p:nvSpPr>
          <p:cNvPr id="607" name="Google Shape;607;p10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Google Sheets is also used by enterprises and large organizations to manage complex data, collaborate across teams, and drive business decisions.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Analysis and Reporting</a:t>
            </a:r>
            <a:r>
              <a:rPr b="0" i="0" lang="en-IN">
                <a:solidFill>
                  <a:srgbClr val="374151"/>
                </a:solidFill>
                <a:latin typeface="Inter"/>
                <a:ea typeface="Inter"/>
                <a:cs typeface="Inter"/>
                <a:sym typeface="Inter"/>
              </a:rPr>
              <a:t>: Enterprises use Google Sheets to analyze large datasets, create reports, and visualize data.</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Cross-Functional Collaboration</a:t>
            </a:r>
            <a:r>
              <a:rPr b="0" i="0" lang="en-IN">
                <a:solidFill>
                  <a:srgbClr val="374151"/>
                </a:solidFill>
                <a:latin typeface="Inter"/>
                <a:ea typeface="Inter"/>
                <a:cs typeface="Inter"/>
                <a:sym typeface="Inter"/>
              </a:rPr>
              <a:t>: Google Sheets enables teams across different departments to collaborate on projects, share data, and work together seamlessly.</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Business Intelligence</a:t>
            </a:r>
            <a:r>
              <a:rPr b="0" i="0" lang="en-IN">
                <a:solidFill>
                  <a:srgbClr val="374151"/>
                </a:solidFill>
                <a:latin typeface="Inter"/>
                <a:ea typeface="Inter"/>
                <a:cs typeface="Inter"/>
                <a:sym typeface="Inter"/>
              </a:rPr>
              <a:t>: Enterprises use Google Sheets to create business intelligence dashboards, track key performance indicators, and make data-driven decisions.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10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Nonprofit Organizations</a:t>
            </a:r>
            <a:br>
              <a:rPr b="1" i="0" lang="en-IN">
                <a:latin typeface="Inter"/>
                <a:ea typeface="Inter"/>
                <a:cs typeface="Inter"/>
                <a:sym typeface="Inter"/>
              </a:rPr>
            </a:br>
            <a:endParaRPr/>
          </a:p>
        </p:txBody>
      </p:sp>
      <p:sp>
        <p:nvSpPr>
          <p:cNvPr id="613" name="Google Shape;613;p10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Nonprofit organizations utilize Google Sheets for various administrative and operational tasks.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Fundraising Tracking</a:t>
            </a:r>
            <a:r>
              <a:rPr b="0" i="0" lang="en-IN">
                <a:solidFill>
                  <a:srgbClr val="374151"/>
                </a:solidFill>
                <a:latin typeface="Inter"/>
                <a:ea typeface="Inter"/>
                <a:cs typeface="Inter"/>
                <a:sym typeface="Inter"/>
              </a:rPr>
              <a:t>: Nonprofits use Google Sheets to track donations, manage fundraising campaigns, and analyze donor data.</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Volunteer Management</a:t>
            </a:r>
            <a:r>
              <a:rPr b="0" i="0" lang="en-IN">
                <a:solidFill>
                  <a:srgbClr val="374151"/>
                </a:solidFill>
                <a:latin typeface="Inter"/>
                <a:ea typeface="Inter"/>
                <a:cs typeface="Inter"/>
                <a:sym typeface="Inter"/>
              </a:rPr>
              <a:t>: Google Sheets helps organizations manage volunteer schedules, track hours, and coordinate events.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Program Evaluation</a:t>
            </a:r>
            <a:r>
              <a:rPr b="0" i="0" lang="en-IN">
                <a:solidFill>
                  <a:srgbClr val="374151"/>
                </a:solidFill>
                <a:latin typeface="Inter"/>
                <a:ea typeface="Inter"/>
                <a:cs typeface="Inter"/>
                <a:sym typeface="Inter"/>
              </a:rPr>
              <a:t>: Nonprofits use Google Sheets to collect and analyze data related to program outcomes and impact assessments.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10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Project Managers and Teams</a:t>
            </a:r>
            <a:br>
              <a:rPr b="1" i="0" lang="en-IN">
                <a:latin typeface="Inter"/>
                <a:ea typeface="Inter"/>
                <a:cs typeface="Inter"/>
                <a:sym typeface="Inter"/>
              </a:rPr>
            </a:br>
            <a:endParaRPr/>
          </a:p>
        </p:txBody>
      </p:sp>
      <p:sp>
        <p:nvSpPr>
          <p:cNvPr id="619" name="Google Shape;619;p10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Project managers and teams leverage Google Sheets for planning, tracking, and reporting on projects.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Project Planning</a:t>
            </a:r>
            <a:r>
              <a:rPr b="0" i="0" lang="en-IN">
                <a:solidFill>
                  <a:srgbClr val="374151"/>
                </a:solidFill>
                <a:latin typeface="Inter"/>
                <a:ea typeface="Inter"/>
                <a:cs typeface="Inter"/>
                <a:sym typeface="Inter"/>
              </a:rPr>
              <a:t>: Google Sheets is used to create project timelines, Gantt charts, and task lists to ensure projects stay on track.</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Resource Allocation</a:t>
            </a:r>
            <a:r>
              <a:rPr b="0" i="0" lang="en-IN">
                <a:solidFill>
                  <a:srgbClr val="374151"/>
                </a:solidFill>
                <a:latin typeface="Inter"/>
                <a:ea typeface="Inter"/>
                <a:cs typeface="Inter"/>
                <a:sym typeface="Inter"/>
              </a:rPr>
              <a:t>: Project managers use Google Sheets to allocate resources, track budgets, and manage project costs.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Progress Monitoring</a:t>
            </a:r>
            <a:r>
              <a:rPr b="0" i="0" lang="en-IN">
                <a:solidFill>
                  <a:srgbClr val="374151"/>
                </a:solidFill>
                <a:latin typeface="Inter"/>
                <a:ea typeface="Inter"/>
                <a:cs typeface="Inter"/>
                <a:sym typeface="Inter"/>
              </a:rPr>
              <a:t>: Teams can update and share project status in real-time, facilitating communication and collaboration.</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10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Data Analysts and Statisticians</a:t>
            </a:r>
            <a:br>
              <a:rPr b="1" i="0" lang="en-IN">
                <a:latin typeface="Inter"/>
                <a:ea typeface="Inter"/>
                <a:cs typeface="Inter"/>
                <a:sym typeface="Inter"/>
              </a:rPr>
            </a:br>
            <a:endParaRPr/>
          </a:p>
        </p:txBody>
      </p:sp>
      <p:sp>
        <p:nvSpPr>
          <p:cNvPr id="625" name="Google Shape;625;p10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Data analysts and statisticians use Google Sheets for data manipulation, analysis, and visualization.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Cleaning and Preparation</a:t>
            </a:r>
            <a:r>
              <a:rPr b="0" i="0" lang="en-IN">
                <a:solidFill>
                  <a:srgbClr val="374151"/>
                </a:solidFill>
                <a:latin typeface="Inter"/>
                <a:ea typeface="Inter"/>
                <a:cs typeface="Inter"/>
                <a:sym typeface="Inter"/>
              </a:rPr>
              <a:t>: Analysts use Google Sheets to clean and prepare datasets for analysis, including filtering, sorting, and formatting data.</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Statistical Analysis</a:t>
            </a:r>
            <a:r>
              <a:rPr b="0" i="0" lang="en-IN">
                <a:solidFill>
                  <a:srgbClr val="374151"/>
                </a:solidFill>
                <a:latin typeface="Inter"/>
                <a:ea typeface="Inter"/>
                <a:cs typeface="Inter"/>
                <a:sym typeface="Inter"/>
              </a:rPr>
              <a:t>: Google Sheets provides functions and formulas for performing basic statistical analyses, such as averages, medians, and standard deviations.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Visualization</a:t>
            </a:r>
            <a:r>
              <a:rPr b="0" i="0" lang="en-IN">
                <a:solidFill>
                  <a:srgbClr val="374151"/>
                </a:solidFill>
                <a:latin typeface="Inter"/>
                <a:ea typeface="Inter"/>
                <a:cs typeface="Inter"/>
                <a:sym typeface="Inter"/>
              </a:rPr>
              <a:t>: Analysts create charts and graphs within Google Sheets to visualize data trends and present findings effectively.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10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Event Planners</a:t>
            </a:r>
            <a:br>
              <a:rPr b="1" i="0" lang="en-IN">
                <a:latin typeface="Inter"/>
                <a:ea typeface="Inter"/>
                <a:cs typeface="Inter"/>
                <a:sym typeface="Inter"/>
              </a:rPr>
            </a:br>
            <a:endParaRPr/>
          </a:p>
        </p:txBody>
      </p:sp>
      <p:sp>
        <p:nvSpPr>
          <p:cNvPr id="631" name="Google Shape;631;p10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Event planners utilize Google Sheets to organize and manage various aspects of events.</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Guest Lists</a:t>
            </a:r>
            <a:r>
              <a:rPr b="0" i="0" lang="en-IN">
                <a:solidFill>
                  <a:srgbClr val="374151"/>
                </a:solidFill>
                <a:latin typeface="Inter"/>
                <a:ea typeface="Inter"/>
                <a:cs typeface="Inter"/>
                <a:sym typeface="Inter"/>
              </a:rPr>
              <a:t>: Event planners use Google Sheets to create and manage guest lists, track RSVPs, and organize seating arrangements.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Budget Management</a:t>
            </a:r>
            <a:r>
              <a:rPr b="0" i="0" lang="en-IN">
                <a:solidFill>
                  <a:srgbClr val="374151"/>
                </a:solidFill>
                <a:latin typeface="Inter"/>
                <a:ea typeface="Inter"/>
                <a:cs typeface="Inter"/>
                <a:sym typeface="Inter"/>
              </a:rPr>
              <a:t>: Google Sheets helps planners track expenses, manage budgets, and ensure that events stay within financial limits.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Task Management</a:t>
            </a:r>
            <a:r>
              <a:rPr b="0" i="0" lang="en-IN">
                <a:solidFill>
                  <a:srgbClr val="374151"/>
                </a:solidFill>
                <a:latin typeface="Inter"/>
                <a:ea typeface="Inter"/>
                <a:cs typeface="Inter"/>
                <a:sym typeface="Inter"/>
              </a:rPr>
              <a:t>: Event planners can create checklists and timelines in Google Sheets to ensure all tasks are completed on schedule.</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10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Financial Analysts and Accountants</a:t>
            </a:r>
            <a:br>
              <a:rPr b="1" i="0" lang="en-IN">
                <a:latin typeface="Inter"/>
                <a:ea typeface="Inter"/>
                <a:cs typeface="Inter"/>
                <a:sym typeface="Inter"/>
              </a:rPr>
            </a:br>
            <a:endParaRPr/>
          </a:p>
        </p:txBody>
      </p:sp>
      <p:sp>
        <p:nvSpPr>
          <p:cNvPr id="637" name="Google Shape;637;p10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Financial analysts and accountants use Google Sheets for budgeting, forecasting, and financial reporting.</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Budgeting and Forecasting</a:t>
            </a:r>
            <a:r>
              <a:rPr b="0" i="0" lang="en-IN">
                <a:solidFill>
                  <a:srgbClr val="374151"/>
                </a:solidFill>
                <a:latin typeface="Inter"/>
                <a:ea typeface="Inter"/>
                <a:cs typeface="Inter"/>
                <a:sym typeface="Inter"/>
              </a:rPr>
              <a:t>: Financial professionals create detailed budgets and forecasts to project future financial performance and manage cash flow.</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Financial Reporting</a:t>
            </a:r>
            <a:r>
              <a:rPr b="0" i="0" lang="en-IN">
                <a:solidFill>
                  <a:srgbClr val="374151"/>
                </a:solidFill>
                <a:latin typeface="Inter"/>
                <a:ea typeface="Inter"/>
                <a:cs typeface="Inter"/>
                <a:sym typeface="Inter"/>
              </a:rPr>
              <a:t>: Google Sheets is used to compile financial statements, track expenses, and generate reports for stakeholders.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Data Analysis</a:t>
            </a:r>
            <a:r>
              <a:rPr b="0" i="0" lang="en-IN">
                <a:solidFill>
                  <a:srgbClr val="374151"/>
                </a:solidFill>
                <a:latin typeface="Inter"/>
                <a:ea typeface="Inter"/>
                <a:cs typeface="Inter"/>
                <a:sym typeface="Inter"/>
              </a:rPr>
              <a:t>: Analysts utilize functions and pivot tables in Google Sheets to analyze financial data, assess trends, and make informed recommendations.</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10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Software Developers and Tech Teams</a:t>
            </a:r>
            <a:br>
              <a:rPr b="1" i="0" lang="en-IN">
                <a:latin typeface="Inter"/>
                <a:ea typeface="Inter"/>
                <a:cs typeface="Inter"/>
                <a:sym typeface="Inter"/>
              </a:rPr>
            </a:br>
            <a:endParaRPr/>
          </a:p>
        </p:txBody>
      </p:sp>
      <p:sp>
        <p:nvSpPr>
          <p:cNvPr id="643" name="Google Shape;643;p10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74151"/>
              </a:buClr>
              <a:buSzPts val="2800"/>
              <a:buFont typeface="Arial"/>
              <a:buChar char="•"/>
            </a:pPr>
            <a:r>
              <a:rPr b="1" i="0" lang="en-IN">
                <a:solidFill>
                  <a:srgbClr val="374151"/>
                </a:solidFill>
                <a:latin typeface="Inter"/>
                <a:ea typeface="Inter"/>
                <a:cs typeface="Inter"/>
                <a:sym typeface="Inter"/>
              </a:rPr>
              <a:t>Description</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0" i="0" lang="en-IN">
                <a:solidFill>
                  <a:srgbClr val="374151"/>
                </a:solidFill>
                <a:latin typeface="Inter"/>
                <a:ea typeface="Inter"/>
                <a:cs typeface="Inter"/>
                <a:sym typeface="Inter"/>
              </a:rPr>
              <a:t>Software developers and tech teams use Google Sheets for project tracking, documentation, and collaboration.</a:t>
            </a:r>
            <a:endParaRPr/>
          </a:p>
          <a:p>
            <a:pPr indent="-228600" lvl="0" marL="228600" rtl="0" algn="l">
              <a:lnSpc>
                <a:spcPct val="90000"/>
              </a:lnSpc>
              <a:spcBef>
                <a:spcPts val="1000"/>
              </a:spcBef>
              <a:spcAft>
                <a:spcPts val="0"/>
              </a:spcAft>
              <a:buClr>
                <a:srgbClr val="374151"/>
              </a:buClr>
              <a:buSzPts val="2800"/>
              <a:buFont typeface="Arial"/>
              <a:buChar char="•"/>
            </a:pPr>
            <a:r>
              <a:rPr b="1" i="0" lang="en-IN">
                <a:solidFill>
                  <a:srgbClr val="374151"/>
                </a:solidFill>
                <a:latin typeface="Inter"/>
                <a:ea typeface="Inter"/>
                <a:cs typeface="Inter"/>
                <a:sym typeface="Inter"/>
              </a:rPr>
              <a:t>Details</a:t>
            </a:r>
            <a:r>
              <a:rPr b="0" i="0" lang="en-IN">
                <a:solidFill>
                  <a:srgbClr val="374151"/>
                </a:solidFill>
                <a:latin typeface="Inter"/>
                <a:ea typeface="Inter"/>
                <a:cs typeface="Inter"/>
                <a:sym typeface="Inter"/>
              </a:rPr>
              <a:t>:</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Bug Tracking</a:t>
            </a:r>
            <a:r>
              <a:rPr b="0" i="0" lang="en-IN">
                <a:solidFill>
                  <a:srgbClr val="374151"/>
                </a:solidFill>
                <a:latin typeface="Inter"/>
                <a:ea typeface="Inter"/>
                <a:cs typeface="Inter"/>
                <a:sym typeface="Inter"/>
              </a:rPr>
              <a:t>: Development teams use Google Sheets to log and track bugs, issues, and feature requests during the software development lifecycle.</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Documentation</a:t>
            </a:r>
            <a:r>
              <a:rPr b="0" i="0" lang="en-IN">
                <a:solidFill>
                  <a:srgbClr val="374151"/>
                </a:solidFill>
                <a:latin typeface="Inter"/>
                <a:ea typeface="Inter"/>
                <a:cs typeface="Inter"/>
                <a:sym typeface="Inter"/>
              </a:rPr>
              <a:t>: Google Sheets serves as a collaborative space for documenting project requirements, specifications, and technical details.</a:t>
            </a:r>
            <a:endParaRPr/>
          </a:p>
          <a:p>
            <a:pPr indent="-285750" lvl="1" marL="742950" rtl="0" algn="l">
              <a:lnSpc>
                <a:spcPct val="90000"/>
              </a:lnSpc>
              <a:spcBef>
                <a:spcPts val="500"/>
              </a:spcBef>
              <a:spcAft>
                <a:spcPts val="0"/>
              </a:spcAft>
              <a:buClr>
                <a:srgbClr val="374151"/>
              </a:buClr>
              <a:buSzPts val="2400"/>
              <a:buFont typeface="Arial"/>
              <a:buChar char="•"/>
            </a:pPr>
            <a:r>
              <a:rPr b="1" i="0" lang="en-IN">
                <a:solidFill>
                  <a:srgbClr val="374151"/>
                </a:solidFill>
                <a:latin typeface="Inter"/>
                <a:ea typeface="Inter"/>
                <a:cs typeface="Inter"/>
                <a:sym typeface="Inter"/>
              </a:rPr>
              <a:t>Sprint Planning</a:t>
            </a:r>
            <a:r>
              <a:rPr b="0" i="0" lang="en-IN">
                <a:solidFill>
                  <a:srgbClr val="374151"/>
                </a:solidFill>
                <a:latin typeface="Inter"/>
                <a:ea typeface="Inter"/>
                <a:cs typeface="Inter"/>
                <a:sym typeface="Inter"/>
              </a:rPr>
              <a:t>: Agile teams utilize Google Sheets to plan sprints, track progress, and manage backlogs in a transparent and accessible manner.</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109"/>
          <p:cNvSpPr txBox="1"/>
          <p:nvPr>
            <p:ph type="title"/>
          </p:nvPr>
        </p:nvSpPr>
        <p:spPr>
          <a:xfrm>
            <a:off x="2688021" y="276621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Play"/>
              <a:buNone/>
            </a:pPr>
            <a:r>
              <a:rPr b="1" lang="en-IN" sz="4800"/>
              <a:t>MICROSOFT EXCEL </a:t>
            </a:r>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1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Introduction to Microsoft Excel</a:t>
            </a:r>
            <a:br>
              <a:rPr b="1" i="0" lang="en-IN">
                <a:latin typeface="Inter"/>
                <a:ea typeface="Inter"/>
                <a:cs typeface="Inter"/>
                <a:sym typeface="Inter"/>
              </a:rPr>
            </a:br>
            <a:endParaRPr/>
          </a:p>
        </p:txBody>
      </p:sp>
      <p:sp>
        <p:nvSpPr>
          <p:cNvPr id="654" name="Google Shape;654;p110"/>
          <p:cNvSpPr txBox="1"/>
          <p:nvPr>
            <p:ph idx="1" type="body"/>
          </p:nvPr>
        </p:nvSpPr>
        <p:spPr>
          <a:xfrm>
            <a:off x="838200" y="1429407"/>
            <a:ext cx="10515600" cy="4747556"/>
          </a:xfrm>
          <a:prstGeom prst="rect">
            <a:avLst/>
          </a:prstGeom>
          <a:noFill/>
          <a:ln>
            <a:noFill/>
          </a:ln>
        </p:spPr>
        <p:txBody>
          <a:bodyPr anchorCtr="0" anchor="t" bIns="45700" lIns="91425" spcFirstLastPara="1" rIns="91425" wrap="square" tIns="45700">
            <a:normAutofit fontScale="85000" lnSpcReduction="20000"/>
          </a:bodyPr>
          <a:lstStyle/>
          <a:p>
            <a:pPr indent="-228600" lvl="0" marL="228600" rtl="0" algn="l">
              <a:lnSpc>
                <a:spcPct val="90000"/>
              </a:lnSpc>
              <a:spcBef>
                <a:spcPts val="0"/>
              </a:spcBef>
              <a:spcAft>
                <a:spcPts val="0"/>
              </a:spcAft>
              <a:buClr>
                <a:srgbClr val="374151"/>
              </a:buClr>
              <a:buSzPct val="100000"/>
              <a:buChar char="•"/>
            </a:pPr>
            <a:r>
              <a:rPr b="1" i="0" lang="en-IN">
                <a:solidFill>
                  <a:srgbClr val="374151"/>
                </a:solidFill>
                <a:latin typeface="Inter"/>
                <a:ea typeface="Inter"/>
                <a:cs typeface="Inter"/>
                <a:sym typeface="Inter"/>
              </a:rPr>
              <a:t>Overview:</a:t>
            </a:r>
            <a:r>
              <a:rPr b="0" i="0" lang="en-IN">
                <a:solidFill>
                  <a:srgbClr val="374151"/>
                </a:solidFill>
                <a:latin typeface="Inter"/>
                <a:ea typeface="Inter"/>
                <a:cs typeface="Inter"/>
                <a:sym typeface="Inter"/>
              </a:rPr>
              <a:t> Microsoft Excel is a powerful spreadsheet application developed by Microsoft, widely used for data organization, analysis, and visualization. It allows users to perform calculations, create graphs, and manage data in a tabular format. Excel is an essential tool for businesses, educators, and individuals, enabling them to make informed decisions based on data.</a:t>
            </a:r>
            <a:endParaRPr/>
          </a:p>
          <a:p>
            <a:pPr indent="-228600" lvl="0" marL="228600" rtl="0" algn="l">
              <a:lnSpc>
                <a:spcPct val="90000"/>
              </a:lnSpc>
              <a:spcBef>
                <a:spcPts val="1000"/>
              </a:spcBef>
              <a:spcAft>
                <a:spcPts val="0"/>
              </a:spcAft>
              <a:buClr>
                <a:srgbClr val="374151"/>
              </a:buClr>
              <a:buSzPct val="100000"/>
              <a:buChar char="•"/>
            </a:pPr>
            <a:r>
              <a:rPr b="1" i="0" lang="en-IN">
                <a:solidFill>
                  <a:srgbClr val="374151"/>
                </a:solidFill>
                <a:latin typeface="Inter"/>
                <a:ea typeface="Inter"/>
                <a:cs typeface="Inter"/>
                <a:sym typeface="Inter"/>
              </a:rPr>
              <a:t>Key Features:</a:t>
            </a:r>
            <a:endParaRPr b="0" i="0">
              <a:solidFill>
                <a:srgbClr val="374151"/>
              </a:solidFill>
              <a:latin typeface="Inter"/>
              <a:ea typeface="Inter"/>
              <a:cs typeface="Inter"/>
              <a:sym typeface="Inte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Spreadsheet Functionality</a:t>
            </a:r>
            <a:r>
              <a:rPr b="0" i="0" lang="en-IN">
                <a:solidFill>
                  <a:srgbClr val="374151"/>
                </a:solidFill>
                <a:latin typeface="Inter"/>
                <a:ea typeface="Inter"/>
                <a:cs typeface="Inter"/>
                <a:sym typeface="Inter"/>
              </a:rPr>
              <a:t>: Users can create and manipulate spreadsheets with rows and columns.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Formulas and Functions</a:t>
            </a:r>
            <a:r>
              <a:rPr b="0" i="0" lang="en-IN">
                <a:solidFill>
                  <a:srgbClr val="374151"/>
                </a:solidFill>
                <a:latin typeface="Inter"/>
                <a:ea typeface="Inter"/>
                <a:cs typeface="Inter"/>
                <a:sym typeface="Inter"/>
              </a:rPr>
              <a:t>: Excel supports a wide range of mathematical, statistical, and financial functions.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Visualization</a:t>
            </a:r>
            <a:r>
              <a:rPr b="0" i="0" lang="en-IN">
                <a:solidFill>
                  <a:srgbClr val="374151"/>
                </a:solidFill>
                <a:latin typeface="Inter"/>
                <a:ea typeface="Inter"/>
                <a:cs typeface="Inter"/>
                <a:sym typeface="Inter"/>
              </a:rPr>
              <a:t>: Users can create charts and graphs to represent data visually.</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Data Analysis Tools</a:t>
            </a:r>
            <a:r>
              <a:rPr b="0" i="0" lang="en-IN">
                <a:solidFill>
                  <a:srgbClr val="374151"/>
                </a:solidFill>
                <a:latin typeface="Inter"/>
                <a:ea typeface="Inter"/>
                <a:cs typeface="Inter"/>
                <a:sym typeface="Inter"/>
              </a:rPr>
              <a:t>: Features like PivotTables, data filtering, and conditional formatting enhance data analysis capabilities.</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Collaboration</a:t>
            </a:r>
            <a:r>
              <a:rPr b="0" i="0" lang="en-IN">
                <a:solidFill>
                  <a:srgbClr val="374151"/>
                </a:solidFill>
                <a:latin typeface="Inter"/>
                <a:ea typeface="Inter"/>
                <a:cs typeface="Inter"/>
                <a:sym typeface="Inter"/>
              </a:rPr>
              <a:t>: Excel allows multiple users to work on a document simultaneously, especially in its cloud-based version, Excel Online.</a:t>
            </a:r>
            <a:endParaRPr/>
          </a:p>
          <a:p>
            <a:pPr indent="-7747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sp>
        <p:nvSpPr>
          <p:cNvPr id="659" name="Google Shape;659;p1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Inter"/>
              <a:buNone/>
            </a:pPr>
            <a:r>
              <a:rPr b="1" i="0" lang="en-IN">
                <a:latin typeface="Inter"/>
                <a:ea typeface="Inter"/>
                <a:cs typeface="Inter"/>
                <a:sym typeface="Inter"/>
              </a:rPr>
              <a:t>Early Development of Excel</a:t>
            </a:r>
            <a:br>
              <a:rPr b="1" i="0" lang="en-IN">
                <a:latin typeface="Inter"/>
                <a:ea typeface="Inter"/>
                <a:cs typeface="Inter"/>
                <a:sym typeface="Inter"/>
              </a:rPr>
            </a:br>
            <a:endParaRPr/>
          </a:p>
        </p:txBody>
      </p:sp>
      <p:sp>
        <p:nvSpPr>
          <p:cNvPr id="660" name="Google Shape;660;p1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85000" lnSpcReduction="10000"/>
          </a:bodyPr>
          <a:lstStyle/>
          <a:p>
            <a:pPr indent="-228600" lvl="0" marL="228600" rtl="0" algn="l">
              <a:lnSpc>
                <a:spcPct val="90000"/>
              </a:lnSpc>
              <a:spcBef>
                <a:spcPts val="0"/>
              </a:spcBef>
              <a:spcAft>
                <a:spcPts val="0"/>
              </a:spcAft>
              <a:buClr>
                <a:srgbClr val="374151"/>
              </a:buClr>
              <a:buSzPct val="100000"/>
              <a:buChar char="•"/>
            </a:pPr>
            <a:r>
              <a:rPr b="1" i="0" lang="en-IN">
                <a:solidFill>
                  <a:srgbClr val="374151"/>
                </a:solidFill>
                <a:latin typeface="Inter"/>
                <a:ea typeface="Inter"/>
                <a:cs typeface="Inter"/>
                <a:sym typeface="Inter"/>
              </a:rPr>
              <a:t>Origins:</a:t>
            </a:r>
            <a:endParaRPr b="0" i="0">
              <a:solidFill>
                <a:srgbClr val="374151"/>
              </a:solidFill>
              <a:latin typeface="Inter"/>
              <a:ea typeface="Inter"/>
              <a:cs typeface="Inter"/>
              <a:sym typeface="Inte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Predecessors</a:t>
            </a:r>
            <a:r>
              <a:rPr b="0" i="0" lang="en-IN">
                <a:solidFill>
                  <a:srgbClr val="374151"/>
                </a:solidFill>
                <a:latin typeface="Inter"/>
                <a:ea typeface="Inter"/>
                <a:cs typeface="Inter"/>
                <a:sym typeface="Inter"/>
              </a:rPr>
              <a:t>: Before Excel, spreadsheet software existed in various forms, such as VisiCalc (1979), which was the first electronic spreadsheet for personal computers. Lotus 1-2-3, released in 1983, became the dominant spreadsheet application in the early 1980s.</a:t>
            </a:r>
            <a:endParaRPr/>
          </a:p>
          <a:p>
            <a:pPr indent="-228600" lvl="0" marL="228600" rtl="0" algn="l">
              <a:lnSpc>
                <a:spcPct val="90000"/>
              </a:lnSpc>
              <a:spcBef>
                <a:spcPts val="1000"/>
              </a:spcBef>
              <a:spcAft>
                <a:spcPts val="0"/>
              </a:spcAft>
              <a:buClr>
                <a:srgbClr val="374151"/>
              </a:buClr>
              <a:buSzPct val="100000"/>
              <a:buChar char="•"/>
            </a:pPr>
            <a:r>
              <a:rPr b="1" i="0" lang="en-IN">
                <a:solidFill>
                  <a:srgbClr val="374151"/>
                </a:solidFill>
                <a:latin typeface="Inter"/>
                <a:ea typeface="Inter"/>
                <a:cs typeface="Inter"/>
                <a:sym typeface="Inter"/>
              </a:rPr>
              <a:t>Launch of Excel:</a:t>
            </a:r>
            <a:endParaRPr b="0" i="0">
              <a:solidFill>
                <a:srgbClr val="374151"/>
              </a:solidFill>
              <a:latin typeface="Inter"/>
              <a:ea typeface="Inter"/>
              <a:cs typeface="Inter"/>
              <a:sym typeface="Inte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Excel 1.0</a:t>
            </a:r>
            <a:r>
              <a:rPr b="0" i="0" lang="en-IN">
                <a:solidFill>
                  <a:srgbClr val="374151"/>
                </a:solidFill>
                <a:latin typeface="Inter"/>
                <a:ea typeface="Inter"/>
                <a:cs typeface="Inter"/>
                <a:sym typeface="Inter"/>
              </a:rPr>
              <a:t>: Microsoft released the first version of Excel for the Macintosh in 1985. It was designed to take advantage of the graphical user interface of the Mac, offering features like pull-down menus and a mouse-driven interface.</a:t>
            </a:r>
            <a:endParaRPr/>
          </a:p>
          <a:p>
            <a:pPr indent="-228600" lvl="0" marL="228600" rtl="0" algn="l">
              <a:lnSpc>
                <a:spcPct val="90000"/>
              </a:lnSpc>
              <a:spcBef>
                <a:spcPts val="1000"/>
              </a:spcBef>
              <a:spcAft>
                <a:spcPts val="0"/>
              </a:spcAft>
              <a:buClr>
                <a:srgbClr val="374151"/>
              </a:buClr>
              <a:buSzPct val="100000"/>
              <a:buFont typeface="Arial"/>
              <a:buChar char="•"/>
            </a:pPr>
            <a:r>
              <a:rPr b="1" i="0" lang="en-IN">
                <a:solidFill>
                  <a:srgbClr val="374151"/>
                </a:solidFill>
                <a:latin typeface="Inter"/>
                <a:ea typeface="Inter"/>
                <a:cs typeface="Inter"/>
                <a:sym typeface="Inter"/>
              </a:rPr>
              <a:t>Excel for Windows</a:t>
            </a:r>
            <a:r>
              <a:rPr b="0" i="0" lang="en-IN">
                <a:solidFill>
                  <a:srgbClr val="374151"/>
                </a:solidFill>
                <a:latin typeface="Inter"/>
                <a:ea typeface="Inter"/>
                <a:cs typeface="Inter"/>
                <a:sym typeface="Inter"/>
              </a:rPr>
              <a:t>: In 1987, Microsoft launched Excel 2.0 for Windows, which marked its entry into the Windows operating system market. This version included features like charting capabilities and improved data management tools.</a:t>
            </a:r>
            <a:endParaRPr/>
          </a:p>
          <a:p>
            <a:pPr indent="-77470"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